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309" r:id="rId3"/>
    <p:sldId id="344" r:id="rId4"/>
    <p:sldId id="299" r:id="rId5"/>
    <p:sldId id="305" r:id="rId6"/>
    <p:sldId id="315" r:id="rId7"/>
    <p:sldId id="306" r:id="rId8"/>
    <p:sldId id="314" r:id="rId9"/>
    <p:sldId id="307" r:id="rId10"/>
    <p:sldId id="322" r:id="rId11"/>
    <p:sldId id="311" r:id="rId12"/>
    <p:sldId id="312" r:id="rId13"/>
    <p:sldId id="313" r:id="rId14"/>
    <p:sldId id="317" r:id="rId15"/>
    <p:sldId id="316" r:id="rId16"/>
    <p:sldId id="319" r:id="rId17"/>
    <p:sldId id="346" r:id="rId18"/>
    <p:sldId id="321" r:id="rId19"/>
    <p:sldId id="323" r:id="rId20"/>
    <p:sldId id="325" r:id="rId21"/>
    <p:sldId id="326" r:id="rId22"/>
    <p:sldId id="345" r:id="rId23"/>
    <p:sldId id="327" r:id="rId24"/>
    <p:sldId id="328" r:id="rId25"/>
    <p:sldId id="329" r:id="rId26"/>
    <p:sldId id="330" r:id="rId27"/>
    <p:sldId id="331" r:id="rId28"/>
    <p:sldId id="332" r:id="rId29"/>
    <p:sldId id="333" r:id="rId30"/>
    <p:sldId id="335" r:id="rId31"/>
    <p:sldId id="334" r:id="rId32"/>
    <p:sldId id="336" r:id="rId33"/>
    <p:sldId id="347" r:id="rId34"/>
    <p:sldId id="337" r:id="rId35"/>
    <p:sldId id="338" r:id="rId36"/>
    <p:sldId id="339" r:id="rId37"/>
    <p:sldId id="340" r:id="rId38"/>
    <p:sldId id="341" r:id="rId39"/>
    <p:sldId id="343" r:id="rId40"/>
    <p:sldId id="342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0D0D0D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130"/>
    <p:restoredTop sz="83197"/>
  </p:normalViewPr>
  <p:slideViewPr>
    <p:cSldViewPr snapToGrid="0" snapToObjects="1">
      <p:cViewPr varScale="1">
        <p:scale>
          <a:sx n="96" d="100"/>
          <a:sy n="96" d="100"/>
        </p:scale>
        <p:origin x="176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tiff>
</file>

<file path=ppt/media/image3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DE3DB1-E0B3-EC46-96F3-87D2B6A1991E}" type="datetimeFigureOut">
              <a:rPr lang="en-US" smtClean="0"/>
              <a:t>6/16/24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BC4561-E19D-D645-80EE-5092976EA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845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BC4561-E19D-D645-80EE-5092976EAD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95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So how do we actually correct for Illumina systemic bias? </a:t>
            </a:r>
          </a:p>
          <a:p>
            <a:r>
              <a:rPr lang="en-US" dirty="0"/>
              <a:t>- We do this with read trimming, which is done as the first step in the AMR++ pipeline.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DB31E6-8A24-C14F-8973-53A1857297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07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BC4561-E19D-D645-80EE-5092976EAD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95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So how do we actually correct for Illumina systemic bias? </a:t>
            </a:r>
          </a:p>
          <a:p>
            <a:r>
              <a:rPr lang="en-US" dirty="0"/>
              <a:t>- We do this with read trimming, which is done as the first step in the AMR++ pipeline.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DB31E6-8A24-C14F-8973-53A18572974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07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BC4561-E19D-D645-80EE-5092976EAD2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048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BC4561-E19D-D645-80EE-5092976EAD2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558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80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90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811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127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5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67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82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28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9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28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5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F4C961-299A-4543-A662-1D1374541D72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5F40B9-689A-4946-8EFA-6C6803680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173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journals.plos.org/plosone/article?id=10.1371/journal.pone.0169662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1464" y="1122363"/>
            <a:ext cx="11677730" cy="2387600"/>
          </a:xfrm>
        </p:spPr>
        <p:txBody>
          <a:bodyPr>
            <a:normAutofit fontScale="90000"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Approaches for detecting AMR sequences within metagenomic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28725" y="4429124"/>
            <a:ext cx="9858375" cy="828675"/>
          </a:xfrm>
        </p:spPr>
        <p:txBody>
          <a:bodyPr>
            <a:noAutofit/>
          </a:bodyPr>
          <a:lstStyle/>
          <a:p>
            <a:r>
              <a:rPr lang="en-US" sz="2800" i="1" dirty="0">
                <a:solidFill>
                  <a:schemeClr val="bg1"/>
                </a:solidFill>
              </a:rPr>
              <a:t>(AKA “Where are the AMR genes within all of this other stuff”)</a:t>
            </a:r>
          </a:p>
          <a:p>
            <a:endParaRPr lang="en-US" sz="2800" i="1" dirty="0">
              <a:solidFill>
                <a:schemeClr val="bg1"/>
              </a:solidFill>
            </a:endParaRPr>
          </a:p>
          <a:p>
            <a:r>
              <a:rPr lang="en-US" sz="28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IMPORTANT NOTE: </a:t>
            </a:r>
            <a:r>
              <a:rPr lang="en-US" sz="2800" i="1" dirty="0">
                <a:solidFill>
                  <a:schemeClr val="bg1"/>
                </a:solidFill>
              </a:rPr>
              <a:t>This lecture applies to all types of genes!!</a:t>
            </a:r>
          </a:p>
        </p:txBody>
      </p:sp>
    </p:spTree>
    <p:extLst>
      <p:ext uri="{BB962C8B-B14F-4D97-AF65-F5344CB8AC3E}">
        <p14:creationId xmlns:p14="http://schemas.microsoft.com/office/powerpoint/2010/main" val="791970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267" y="365125"/>
            <a:ext cx="11294533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Disadvantages of assembly (for </a:t>
            </a:r>
            <a:r>
              <a:rPr lang="en-US" sz="4000" dirty="0" err="1">
                <a:solidFill>
                  <a:schemeClr val="bg1"/>
                </a:solidFill>
              </a:rPr>
              <a:t>metagenomic</a:t>
            </a:r>
            <a:r>
              <a:rPr lang="en-US" sz="4000" dirty="0">
                <a:solidFill>
                  <a:schemeClr val="bg1"/>
                </a:solidFill>
              </a:rPr>
              <a:t> data):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18569" y="1690688"/>
            <a:ext cx="10462231" cy="465931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Requires large amounts of RAM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Does not utilize all of the sequence data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Prone to assembly errors </a:t>
            </a:r>
            <a:r>
              <a:rPr lang="en-US" sz="3200" i="1" dirty="0">
                <a:solidFill>
                  <a:schemeClr val="bg1"/>
                </a:solidFill>
                <a:latin typeface="+mj-lt"/>
              </a:rPr>
              <a:t>(especially for ARGs)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Produces sub-par assemblies </a:t>
            </a:r>
            <a:r>
              <a:rPr lang="en-US" sz="3200" i="1" dirty="0">
                <a:solidFill>
                  <a:schemeClr val="bg1"/>
                </a:solidFill>
                <a:latin typeface="+mj-lt"/>
              </a:rPr>
              <a:t>(especially for ARGs)</a:t>
            </a:r>
            <a:endParaRPr lang="en-US" sz="4000" dirty="0">
              <a:solidFill>
                <a:schemeClr val="bg1"/>
              </a:solidFill>
              <a:latin typeface="+mj-lt"/>
            </a:endParaRP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endParaRPr lang="en-US" sz="4000" dirty="0">
              <a:solidFill>
                <a:schemeClr val="bg1"/>
              </a:solidFill>
              <a:latin typeface="+mj-lt"/>
            </a:endParaRP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“Collapses” sequence variability</a:t>
            </a:r>
            <a:endParaRPr lang="is-IS" sz="40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6749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Let’s look briefly at a paper comparing assemblers for metagenomic samples</a:t>
            </a:r>
            <a:r>
              <a:rPr lang="is-IS" dirty="0">
                <a:solidFill>
                  <a:schemeClr val="bg1"/>
                </a:solidFill>
              </a:rPr>
              <a:t>…Specifically, Table S2.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75733" y="3105835"/>
            <a:ext cx="112775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hlinkClick r:id="rId2"/>
              </a:rPr>
              <a:t>http://journals.plos.org/plosone/article?id=10.1371/journal.pone.0169662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665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267" y="365125"/>
            <a:ext cx="11294533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Disadvantages of assembly (for </a:t>
            </a:r>
            <a:r>
              <a:rPr lang="en-US" sz="4000" dirty="0" err="1">
                <a:solidFill>
                  <a:schemeClr val="bg1"/>
                </a:solidFill>
              </a:rPr>
              <a:t>metagenomic</a:t>
            </a:r>
            <a:r>
              <a:rPr lang="en-US" sz="4000" dirty="0">
                <a:solidFill>
                  <a:schemeClr val="bg1"/>
                </a:solidFill>
              </a:rPr>
              <a:t> data):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18569" y="1690688"/>
            <a:ext cx="10462231" cy="465931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Utilizes lots of computational resources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Does not utilize all of the sequence data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Prone to errors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Produces sub-par assemblies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endParaRPr lang="en-US" sz="4000" dirty="0">
              <a:solidFill>
                <a:schemeClr val="bg1"/>
              </a:solidFill>
              <a:latin typeface="+mj-lt"/>
            </a:endParaRP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“Collapses” sequence variability</a:t>
            </a:r>
            <a:endParaRPr lang="is-IS" sz="4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54866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267" y="365125"/>
            <a:ext cx="11294533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Disadvantages of assembly (for </a:t>
            </a:r>
            <a:r>
              <a:rPr lang="en-US" sz="4000" dirty="0" err="1">
                <a:solidFill>
                  <a:schemeClr val="bg1"/>
                </a:solidFill>
              </a:rPr>
              <a:t>metagenomic</a:t>
            </a:r>
            <a:r>
              <a:rPr lang="en-US" sz="4000" dirty="0">
                <a:solidFill>
                  <a:schemeClr val="bg1"/>
                </a:solidFill>
              </a:rPr>
              <a:t> data):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18569" y="1690688"/>
            <a:ext cx="10462231" cy="465931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ATGGACAG	Read 1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ATGGACAG	Read 2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ATGGACAG	Read 3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ATGGACAG	Read 4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ATGGACAG	Read 5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AT</a:t>
            </a:r>
            <a:r>
              <a:rPr lang="en-US" sz="4000" dirty="0">
                <a:solidFill>
                  <a:srgbClr val="FF0000"/>
                </a:solidFill>
                <a:latin typeface="+mj-lt"/>
              </a:rPr>
              <a:t>T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GACAG	Read 6</a:t>
            </a:r>
            <a:endParaRPr lang="is-IS" sz="4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9321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530475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Once you have the assembly, you then use BLAST (or something similar) to compare contigs to reference database (e.g., </a:t>
            </a:r>
            <a:r>
              <a:rPr lang="en-US" sz="4000" dirty="0" err="1">
                <a:solidFill>
                  <a:schemeClr val="bg1"/>
                </a:solidFill>
              </a:rPr>
              <a:t>MEGARes</a:t>
            </a:r>
            <a:r>
              <a:rPr lang="en-US" sz="40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35328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Today, we will cover 2 options: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18569" y="1690688"/>
            <a:ext cx="9869564" cy="465931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Assembly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Alignment</a:t>
            </a:r>
          </a:p>
        </p:txBody>
      </p:sp>
    </p:spTree>
    <p:extLst>
      <p:ext uri="{BB962C8B-B14F-4D97-AF65-F5344CB8AC3E}">
        <p14:creationId xmlns:p14="http://schemas.microsoft.com/office/powerpoint/2010/main" val="1769586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354"/>
            <a:ext cx="7778884" cy="86492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Basic Alignment Approach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75742" y="2811175"/>
            <a:ext cx="5023182" cy="2681293"/>
          </a:xfrm>
        </p:spPr>
      </p:pic>
      <p:pic>
        <p:nvPicPr>
          <p:cNvPr id="12" name="Picture 11" descr="Screen shot 2011-07-19 at 9.23.31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292" y="863575"/>
            <a:ext cx="7608085" cy="59186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TextBox 12"/>
          <p:cNvSpPr txBox="1"/>
          <p:nvPr/>
        </p:nvSpPr>
        <p:spPr>
          <a:xfrm>
            <a:off x="155127" y="6341492"/>
            <a:ext cx="4116852" cy="584626"/>
          </a:xfrm>
          <a:prstGeom prst="rect">
            <a:avLst/>
          </a:prstGeom>
          <a:noFill/>
        </p:spPr>
        <p:txBody>
          <a:bodyPr wrap="square" lIns="91291" tIns="45646" rIns="91291" bIns="45646" rtlCol="0">
            <a:sp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Reference Sequence</a:t>
            </a:r>
          </a:p>
        </p:txBody>
      </p:sp>
      <p:sp>
        <p:nvSpPr>
          <p:cNvPr id="3" name="Rectangle 2"/>
          <p:cNvSpPr/>
          <p:nvPr/>
        </p:nvSpPr>
        <p:spPr>
          <a:xfrm>
            <a:off x="3940031" y="6549140"/>
            <a:ext cx="7667346" cy="233094"/>
          </a:xfrm>
          <a:prstGeom prst="rect">
            <a:avLst/>
          </a:prstGeom>
          <a:noFill/>
          <a:ln w="57150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291" tIns="45646" rIns="91291" bIns="45646" rtlCol="0" anchor="ctr"/>
          <a:lstStyle/>
          <a:p>
            <a:pPr algn="ctr"/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rot="5400000">
            <a:off x="10251501" y="4917501"/>
            <a:ext cx="34808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Figure courtesy of Dr. Ken Jones</a:t>
            </a:r>
          </a:p>
        </p:txBody>
      </p:sp>
      <p:sp>
        <p:nvSpPr>
          <p:cNvPr id="4" name="Left Brace 3"/>
          <p:cNvSpPr/>
          <p:nvPr/>
        </p:nvSpPr>
        <p:spPr>
          <a:xfrm>
            <a:off x="3721650" y="6515840"/>
            <a:ext cx="168451" cy="266394"/>
          </a:xfrm>
          <a:prstGeom prst="leftBrace">
            <a:avLst>
              <a:gd name="adj1" fmla="val 61625"/>
              <a:gd name="adj2" fmla="val 50000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5127" y="3238278"/>
            <a:ext cx="4116852" cy="1077069"/>
          </a:xfrm>
          <a:prstGeom prst="rect">
            <a:avLst/>
          </a:prstGeom>
          <a:noFill/>
        </p:spPr>
        <p:txBody>
          <a:bodyPr wrap="square" lIns="91291" tIns="45646" rIns="91291" bIns="45646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Sample Sequence</a:t>
            </a:r>
          </a:p>
          <a:p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(reads!)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973897" y="1071223"/>
            <a:ext cx="7667346" cy="5184659"/>
          </a:xfrm>
          <a:prstGeom prst="rect">
            <a:avLst/>
          </a:prstGeom>
          <a:noFill/>
          <a:ln w="57150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291" tIns="45646" rIns="91291" bIns="45646" rtlCol="0" anchor="ctr"/>
          <a:lstStyle/>
          <a:p>
            <a:pPr algn="ctr"/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7" name="Left Brace 16"/>
          <p:cNvSpPr/>
          <p:nvPr/>
        </p:nvSpPr>
        <p:spPr>
          <a:xfrm>
            <a:off x="3402401" y="1139899"/>
            <a:ext cx="469897" cy="5040775"/>
          </a:xfrm>
          <a:prstGeom prst="leftBrace">
            <a:avLst>
              <a:gd name="adj1" fmla="val 61625"/>
              <a:gd name="adj2" fmla="val 50000"/>
            </a:avLst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857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Important characteristics: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63826" y="1964266"/>
            <a:ext cx="11264348" cy="438573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The match does not have to be perfect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Matching is performed at the unit of the read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The alignment preserves a lot of information</a:t>
            </a:r>
          </a:p>
        </p:txBody>
      </p:sp>
    </p:spTree>
    <p:extLst>
      <p:ext uri="{BB962C8B-B14F-4D97-AF65-F5344CB8AC3E}">
        <p14:creationId xmlns:p14="http://schemas.microsoft.com/office/powerpoint/2010/main" val="3694021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Benefits of alignment: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86266" y="1964266"/>
            <a:ext cx="12192000" cy="438573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Utilizes all of the (relevant) sequence data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Relatively quick (computationally)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Preserves sequence variability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Preserves the original sequence (no “assembly error”)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8732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Disadvantages of alignment: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30200" y="1981200"/>
            <a:ext cx="11531600" cy="438573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Does not provide genomic context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Can be prone to false-positive identification of, e.g., AMR genes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Must make arbitrary decisions when there are homologous stretches of DNA between reference sequences</a:t>
            </a:r>
          </a:p>
        </p:txBody>
      </p:sp>
    </p:spTree>
    <p:extLst>
      <p:ext uri="{BB962C8B-B14F-4D97-AF65-F5344CB8AC3E}">
        <p14:creationId xmlns:p14="http://schemas.microsoft.com/office/powerpoint/2010/main" val="1207274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AC4AAE4-924C-CD4B-99E7-AA00D3F8A463}"/>
              </a:ext>
            </a:extLst>
          </p:cNvPr>
          <p:cNvSpPr/>
          <p:nvPr/>
        </p:nvSpPr>
        <p:spPr>
          <a:xfrm>
            <a:off x="4970721" y="978195"/>
            <a:ext cx="2344479" cy="404038"/>
          </a:xfrm>
          <a:prstGeom prst="rect">
            <a:avLst/>
          </a:prstGeom>
          <a:noFill/>
          <a:ln w="857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Left Arrow 3">
            <a:extLst>
              <a:ext uri="{FF2B5EF4-FFF2-40B4-BE49-F238E27FC236}">
                <a16:creationId xmlns:a16="http://schemas.microsoft.com/office/drawing/2014/main" id="{C464961E-706E-E64E-B148-3AAB6975EB1F}"/>
              </a:ext>
            </a:extLst>
          </p:cNvPr>
          <p:cNvSpPr/>
          <p:nvPr/>
        </p:nvSpPr>
        <p:spPr>
          <a:xfrm>
            <a:off x="7362152" y="978195"/>
            <a:ext cx="689553" cy="404038"/>
          </a:xfrm>
          <a:prstGeom prst="lef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diagram of a pipeline&#10;&#10;Description automatically generated">
            <a:extLst>
              <a:ext uri="{FF2B5EF4-FFF2-40B4-BE49-F238E27FC236}">
                <a16:creationId xmlns:a16="http://schemas.microsoft.com/office/drawing/2014/main" id="{7AB703E3-4FD4-2944-7EAD-0393B3282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0"/>
            <a:ext cx="5943600" cy="6858000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</p:pic>
      <p:sp>
        <p:nvSpPr>
          <p:cNvPr id="6" name="5-Point Star 5">
            <a:extLst>
              <a:ext uri="{FF2B5EF4-FFF2-40B4-BE49-F238E27FC236}">
                <a16:creationId xmlns:a16="http://schemas.microsoft.com/office/drawing/2014/main" id="{6580FC59-25E5-EA3A-04ED-89FA01B943C0}"/>
              </a:ext>
            </a:extLst>
          </p:cNvPr>
          <p:cNvSpPr/>
          <p:nvPr/>
        </p:nvSpPr>
        <p:spPr>
          <a:xfrm>
            <a:off x="5981970" y="3402419"/>
            <a:ext cx="542260" cy="47846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08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Disadvantages of alignment: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30200" y="1981200"/>
            <a:ext cx="11531600" cy="438573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Does not provide genomic context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Can be prone to false-positive identification of, e.g., AMR genes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Must make arbitrary decisions when there are homologous stretches of DNA between reference sequences</a:t>
            </a:r>
          </a:p>
        </p:txBody>
      </p:sp>
    </p:spTree>
    <p:extLst>
      <p:ext uri="{BB962C8B-B14F-4D97-AF65-F5344CB8AC3E}">
        <p14:creationId xmlns:p14="http://schemas.microsoft.com/office/powerpoint/2010/main" val="13157919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C010-1C61-8843-8B13-9993734FFA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Is it really an AMR gene?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1ACE3D-2197-DE4E-A6DB-67C67BA7C5CD}"/>
              </a:ext>
            </a:extLst>
          </p:cNvPr>
          <p:cNvSpPr/>
          <p:nvPr/>
        </p:nvSpPr>
        <p:spPr>
          <a:xfrm>
            <a:off x="6339840" y="1239520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2A528CE-870B-1742-BABE-11DF08969653}"/>
              </a:ext>
            </a:extLst>
          </p:cNvPr>
          <p:cNvSpPr/>
          <p:nvPr/>
        </p:nvSpPr>
        <p:spPr>
          <a:xfrm>
            <a:off x="5603240" y="548640"/>
            <a:ext cx="240792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3476F6-6372-924F-A457-B253E2C2B617}"/>
              </a:ext>
            </a:extLst>
          </p:cNvPr>
          <p:cNvCxnSpPr>
            <a:cxnSpLocks/>
          </p:cNvCxnSpPr>
          <p:nvPr/>
        </p:nvCxnSpPr>
        <p:spPr>
          <a:xfrm>
            <a:off x="5679440" y="1320800"/>
            <a:ext cx="6654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5C3F97A-A6FB-7B40-AEB7-4669393DD0AC}"/>
              </a:ext>
            </a:extLst>
          </p:cNvPr>
          <p:cNvGrpSpPr/>
          <p:nvPr/>
        </p:nvGrpSpPr>
        <p:grpSpPr>
          <a:xfrm>
            <a:off x="223520" y="1239520"/>
            <a:ext cx="4795520" cy="182880"/>
            <a:chOff x="223520" y="1239520"/>
            <a:chExt cx="4795520" cy="18288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A31B427-8F5D-FD49-9AF9-4252B590FD10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7D2143-F081-1047-840A-D1A9789F7D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01A4CE1-15E5-E840-B77C-D89704154F2B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D2AC2A-F503-8F42-B72B-032F9110BD92}"/>
              </a:ext>
            </a:extLst>
          </p:cNvPr>
          <p:cNvCxnSpPr>
            <a:cxnSpLocks/>
          </p:cNvCxnSpPr>
          <p:nvPr/>
        </p:nvCxnSpPr>
        <p:spPr>
          <a:xfrm>
            <a:off x="7274560" y="1320800"/>
            <a:ext cx="6654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0751264-381D-4845-A0A4-218FFB512700}"/>
              </a:ext>
            </a:extLst>
          </p:cNvPr>
          <p:cNvSpPr/>
          <p:nvPr/>
        </p:nvSpPr>
        <p:spPr>
          <a:xfrm>
            <a:off x="1414780" y="49784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Non-AMR gene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4C5C57B-A626-7E4E-B6F8-D14E8C4A61F0}"/>
              </a:ext>
            </a:extLst>
          </p:cNvPr>
          <p:cNvSpPr/>
          <p:nvPr/>
        </p:nvSpPr>
        <p:spPr>
          <a:xfrm>
            <a:off x="8595360" y="497840"/>
            <a:ext cx="351282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In the real world</a:t>
            </a:r>
          </a:p>
        </p:txBody>
      </p:sp>
      <p:sp>
        <p:nvSpPr>
          <p:cNvPr id="38" name="Right Brace 37">
            <a:extLst>
              <a:ext uri="{FF2B5EF4-FFF2-40B4-BE49-F238E27FC236}">
                <a16:creationId xmlns:a16="http://schemas.microsoft.com/office/drawing/2014/main" id="{DB789010-C355-3242-A204-6C8A31E73EF0}"/>
              </a:ext>
            </a:extLst>
          </p:cNvPr>
          <p:cNvSpPr/>
          <p:nvPr/>
        </p:nvSpPr>
        <p:spPr>
          <a:xfrm>
            <a:off x="8313420" y="212725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32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C010-1C61-8843-8B13-9993734FFA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Is it really an AMR gene?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1ACE3D-2197-DE4E-A6DB-67C67BA7C5CD}"/>
              </a:ext>
            </a:extLst>
          </p:cNvPr>
          <p:cNvSpPr/>
          <p:nvPr/>
        </p:nvSpPr>
        <p:spPr>
          <a:xfrm>
            <a:off x="6339840" y="1239520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2A528CE-870B-1742-BABE-11DF08969653}"/>
              </a:ext>
            </a:extLst>
          </p:cNvPr>
          <p:cNvSpPr/>
          <p:nvPr/>
        </p:nvSpPr>
        <p:spPr>
          <a:xfrm>
            <a:off x="5603240" y="548640"/>
            <a:ext cx="240792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3476F6-6372-924F-A457-B253E2C2B617}"/>
              </a:ext>
            </a:extLst>
          </p:cNvPr>
          <p:cNvCxnSpPr>
            <a:cxnSpLocks/>
          </p:cNvCxnSpPr>
          <p:nvPr/>
        </p:nvCxnSpPr>
        <p:spPr>
          <a:xfrm>
            <a:off x="5679440" y="1320800"/>
            <a:ext cx="6654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5C3F97A-A6FB-7B40-AEB7-4669393DD0AC}"/>
              </a:ext>
            </a:extLst>
          </p:cNvPr>
          <p:cNvGrpSpPr/>
          <p:nvPr/>
        </p:nvGrpSpPr>
        <p:grpSpPr>
          <a:xfrm>
            <a:off x="223520" y="1239520"/>
            <a:ext cx="4795520" cy="182880"/>
            <a:chOff x="223520" y="1239520"/>
            <a:chExt cx="4795520" cy="182880"/>
          </a:xfrm>
          <a:solidFill>
            <a:schemeClr val="bg1">
              <a:lumMod val="50000"/>
            </a:schemeClr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A31B427-8F5D-FD49-9AF9-4252B590FD10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highlight>
                  <a:srgbClr val="7F7F7F"/>
                </a:highlight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7D2143-F081-1047-840A-D1A9789F7D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grp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01A4CE1-15E5-E840-B77C-D89704154F2B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grp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D2AC2A-F503-8F42-B72B-032F9110BD92}"/>
              </a:ext>
            </a:extLst>
          </p:cNvPr>
          <p:cNvCxnSpPr>
            <a:cxnSpLocks/>
          </p:cNvCxnSpPr>
          <p:nvPr/>
        </p:nvCxnSpPr>
        <p:spPr>
          <a:xfrm>
            <a:off x="7274560" y="1320800"/>
            <a:ext cx="6654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0751264-381D-4845-A0A4-218FFB512700}"/>
              </a:ext>
            </a:extLst>
          </p:cNvPr>
          <p:cNvSpPr/>
          <p:nvPr/>
        </p:nvSpPr>
        <p:spPr>
          <a:xfrm>
            <a:off x="1414780" y="49784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rgbClr val="7F7F7F"/>
                </a:solidFill>
                <a:latin typeface="+mj-lt"/>
              </a:rPr>
              <a:t>Non-AMR gene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4C5C57B-A626-7E4E-B6F8-D14E8C4A61F0}"/>
              </a:ext>
            </a:extLst>
          </p:cNvPr>
          <p:cNvSpPr/>
          <p:nvPr/>
        </p:nvSpPr>
        <p:spPr>
          <a:xfrm>
            <a:off x="8595360" y="497840"/>
            <a:ext cx="351282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In the real world</a:t>
            </a:r>
          </a:p>
        </p:txBody>
      </p:sp>
      <p:sp>
        <p:nvSpPr>
          <p:cNvPr id="38" name="Right Brace 37">
            <a:extLst>
              <a:ext uri="{FF2B5EF4-FFF2-40B4-BE49-F238E27FC236}">
                <a16:creationId xmlns:a16="http://schemas.microsoft.com/office/drawing/2014/main" id="{DB789010-C355-3242-A204-6C8A31E73EF0}"/>
              </a:ext>
            </a:extLst>
          </p:cNvPr>
          <p:cNvSpPr/>
          <p:nvPr/>
        </p:nvSpPr>
        <p:spPr>
          <a:xfrm>
            <a:off x="8313420" y="212725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DB5B4656-C280-9EDB-BB9A-E4CE9E6D2290}"/>
              </a:ext>
            </a:extLst>
          </p:cNvPr>
          <p:cNvSpPr/>
          <p:nvPr/>
        </p:nvSpPr>
        <p:spPr>
          <a:xfrm>
            <a:off x="7646503" y="1690687"/>
            <a:ext cx="3512820" cy="959747"/>
          </a:xfrm>
          <a:prstGeom prst="wedgeRoundRectCallout">
            <a:avLst>
              <a:gd name="adj1" fmla="val -54326"/>
              <a:gd name="adj2" fmla="val -7834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Only this one is in our reference database!</a:t>
            </a:r>
          </a:p>
        </p:txBody>
      </p:sp>
    </p:spTree>
    <p:extLst>
      <p:ext uri="{BB962C8B-B14F-4D97-AF65-F5344CB8AC3E}">
        <p14:creationId xmlns:p14="http://schemas.microsoft.com/office/powerpoint/2010/main" val="4024178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C010-1C61-8843-8B13-9993734FFA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Is it really an AMR gene?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1ACE3D-2197-DE4E-A6DB-67C67BA7C5CD}"/>
              </a:ext>
            </a:extLst>
          </p:cNvPr>
          <p:cNvSpPr/>
          <p:nvPr/>
        </p:nvSpPr>
        <p:spPr>
          <a:xfrm>
            <a:off x="6733540" y="1239520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2A528CE-870B-1742-BABE-11DF08969653}"/>
              </a:ext>
            </a:extLst>
          </p:cNvPr>
          <p:cNvSpPr/>
          <p:nvPr/>
        </p:nvSpPr>
        <p:spPr>
          <a:xfrm>
            <a:off x="5996940" y="548640"/>
            <a:ext cx="240792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3476F6-6372-924F-A457-B253E2C2B617}"/>
              </a:ext>
            </a:extLst>
          </p:cNvPr>
          <p:cNvCxnSpPr>
            <a:cxnSpLocks/>
          </p:cNvCxnSpPr>
          <p:nvPr/>
        </p:nvCxnSpPr>
        <p:spPr>
          <a:xfrm>
            <a:off x="6073140" y="1320800"/>
            <a:ext cx="6654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5C3F97A-A6FB-7B40-AEB7-4669393DD0AC}"/>
              </a:ext>
            </a:extLst>
          </p:cNvPr>
          <p:cNvGrpSpPr/>
          <p:nvPr/>
        </p:nvGrpSpPr>
        <p:grpSpPr>
          <a:xfrm>
            <a:off x="223520" y="1239520"/>
            <a:ext cx="4795520" cy="182880"/>
            <a:chOff x="223520" y="1239520"/>
            <a:chExt cx="4795520" cy="18288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A31B427-8F5D-FD49-9AF9-4252B590FD10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7D2143-F081-1047-840A-D1A9789F7D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01A4CE1-15E5-E840-B77C-D89704154F2B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D2AC2A-F503-8F42-B72B-032F9110BD92}"/>
              </a:ext>
            </a:extLst>
          </p:cNvPr>
          <p:cNvCxnSpPr>
            <a:cxnSpLocks/>
          </p:cNvCxnSpPr>
          <p:nvPr/>
        </p:nvCxnSpPr>
        <p:spPr>
          <a:xfrm>
            <a:off x="7668260" y="1320800"/>
            <a:ext cx="6654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0751264-381D-4845-A0A4-218FFB512700}"/>
              </a:ext>
            </a:extLst>
          </p:cNvPr>
          <p:cNvSpPr/>
          <p:nvPr/>
        </p:nvSpPr>
        <p:spPr>
          <a:xfrm>
            <a:off x="1414780" y="49784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Non-AMR gene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F764C-D995-8347-A895-98DECBA3972E}"/>
              </a:ext>
            </a:extLst>
          </p:cNvPr>
          <p:cNvSpPr/>
          <p:nvPr/>
        </p:nvSpPr>
        <p:spPr>
          <a:xfrm>
            <a:off x="3647440" y="1767840"/>
            <a:ext cx="4155440" cy="18288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7B60F8D-F958-AC4C-AB1F-0077BA246B1F}"/>
              </a:ext>
            </a:extLst>
          </p:cNvPr>
          <p:cNvGrpSpPr/>
          <p:nvPr/>
        </p:nvGrpSpPr>
        <p:grpSpPr>
          <a:xfrm>
            <a:off x="4754880" y="2499360"/>
            <a:ext cx="2661920" cy="132080"/>
            <a:chOff x="223520" y="1239520"/>
            <a:chExt cx="4795520" cy="18288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BA31B37-5DF5-9340-912F-9AB27F3D0D31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B9CB34F-0A8E-E544-BB7C-08EAE1F4F0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856A453-13CB-8740-AEA5-2D34A3A6943C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DA5A46E-52C3-2440-9FD7-2FB658D8A4E3}"/>
              </a:ext>
            </a:extLst>
          </p:cNvPr>
          <p:cNvGrpSpPr/>
          <p:nvPr/>
        </p:nvGrpSpPr>
        <p:grpSpPr>
          <a:xfrm>
            <a:off x="4196553" y="2882900"/>
            <a:ext cx="2661920" cy="132080"/>
            <a:chOff x="223520" y="1239520"/>
            <a:chExt cx="4795520" cy="18288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4271C77-1800-FE4F-A781-1899C9C4163B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48C19BA-D9F3-024B-9380-90461782C6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54B621E-01E8-E340-A524-7DA6C0B91918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A719118-CB15-8844-BAB9-ED1315C62CBB}"/>
              </a:ext>
            </a:extLst>
          </p:cNvPr>
          <p:cNvGrpSpPr/>
          <p:nvPr/>
        </p:nvGrpSpPr>
        <p:grpSpPr>
          <a:xfrm>
            <a:off x="3984829" y="2201192"/>
            <a:ext cx="2661920" cy="132080"/>
            <a:chOff x="223520" y="1239520"/>
            <a:chExt cx="4795520" cy="18288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AAE7BCB-6E84-244B-8FFC-6C4C09D4941E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2DC7490-3AAD-6F4F-B680-5F72FA61B1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1969876-7F2E-7A4F-BD71-EC53D8A2ACBC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7093EF1-2690-B842-AD7C-997A69E7427B}"/>
              </a:ext>
            </a:extLst>
          </p:cNvPr>
          <p:cNvGrpSpPr/>
          <p:nvPr/>
        </p:nvGrpSpPr>
        <p:grpSpPr>
          <a:xfrm>
            <a:off x="4480560" y="3166921"/>
            <a:ext cx="2661920" cy="132080"/>
            <a:chOff x="223520" y="1239520"/>
            <a:chExt cx="4795520" cy="1828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51BE31E-341C-DC49-8857-4DB5EA64A25C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EB880E1-5EF9-FD46-BB93-DEF88F78F5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5699A51-8DB3-4649-88D2-3589FE49E88A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20B31F88-6762-6749-A0DD-53CD61850A21}"/>
              </a:ext>
            </a:extLst>
          </p:cNvPr>
          <p:cNvSpPr/>
          <p:nvPr/>
        </p:nvSpPr>
        <p:spPr>
          <a:xfrm>
            <a:off x="8737600" y="2333272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Sample</a:t>
            </a:r>
          </a:p>
        </p:txBody>
      </p:sp>
      <p:sp>
        <p:nvSpPr>
          <p:cNvPr id="40" name="Right Brace 39">
            <a:extLst>
              <a:ext uri="{FF2B5EF4-FFF2-40B4-BE49-F238E27FC236}">
                <a16:creationId xmlns:a16="http://schemas.microsoft.com/office/drawing/2014/main" id="{9081732F-955F-7549-B4BA-581970933149}"/>
              </a:ext>
            </a:extLst>
          </p:cNvPr>
          <p:cNvSpPr/>
          <p:nvPr/>
        </p:nvSpPr>
        <p:spPr>
          <a:xfrm>
            <a:off x="8910320" y="2048157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68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C010-1C61-8843-8B13-9993734FFA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Is it really an AMR gene?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1ACE3D-2197-DE4E-A6DB-67C67BA7C5CD}"/>
              </a:ext>
            </a:extLst>
          </p:cNvPr>
          <p:cNvSpPr/>
          <p:nvPr/>
        </p:nvSpPr>
        <p:spPr>
          <a:xfrm>
            <a:off x="6733540" y="1239520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2A528CE-870B-1742-BABE-11DF08969653}"/>
              </a:ext>
            </a:extLst>
          </p:cNvPr>
          <p:cNvSpPr/>
          <p:nvPr/>
        </p:nvSpPr>
        <p:spPr>
          <a:xfrm>
            <a:off x="5996940" y="548640"/>
            <a:ext cx="240792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3476F6-6372-924F-A457-B253E2C2B617}"/>
              </a:ext>
            </a:extLst>
          </p:cNvPr>
          <p:cNvCxnSpPr>
            <a:cxnSpLocks/>
          </p:cNvCxnSpPr>
          <p:nvPr/>
        </p:nvCxnSpPr>
        <p:spPr>
          <a:xfrm>
            <a:off x="6073140" y="1320800"/>
            <a:ext cx="6654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5C3F97A-A6FB-7B40-AEB7-4669393DD0AC}"/>
              </a:ext>
            </a:extLst>
          </p:cNvPr>
          <p:cNvGrpSpPr/>
          <p:nvPr/>
        </p:nvGrpSpPr>
        <p:grpSpPr>
          <a:xfrm>
            <a:off x="223520" y="1239520"/>
            <a:ext cx="4795520" cy="182880"/>
            <a:chOff x="223520" y="1239520"/>
            <a:chExt cx="4795520" cy="18288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A31B427-8F5D-FD49-9AF9-4252B590FD10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7D2143-F081-1047-840A-D1A9789F7D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01A4CE1-15E5-E840-B77C-D89704154F2B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D2AC2A-F503-8F42-B72B-032F9110BD92}"/>
              </a:ext>
            </a:extLst>
          </p:cNvPr>
          <p:cNvCxnSpPr>
            <a:cxnSpLocks/>
          </p:cNvCxnSpPr>
          <p:nvPr/>
        </p:nvCxnSpPr>
        <p:spPr>
          <a:xfrm>
            <a:off x="7668260" y="1320800"/>
            <a:ext cx="6654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0751264-381D-4845-A0A4-218FFB512700}"/>
              </a:ext>
            </a:extLst>
          </p:cNvPr>
          <p:cNvSpPr/>
          <p:nvPr/>
        </p:nvSpPr>
        <p:spPr>
          <a:xfrm>
            <a:off x="1414780" y="49784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Non-AMR gene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F764C-D995-8347-A895-98DECBA3972E}"/>
              </a:ext>
            </a:extLst>
          </p:cNvPr>
          <p:cNvSpPr/>
          <p:nvPr/>
        </p:nvSpPr>
        <p:spPr>
          <a:xfrm>
            <a:off x="3647440" y="1767840"/>
            <a:ext cx="4155440" cy="18288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7B60F8D-F958-AC4C-AB1F-0077BA246B1F}"/>
              </a:ext>
            </a:extLst>
          </p:cNvPr>
          <p:cNvGrpSpPr/>
          <p:nvPr/>
        </p:nvGrpSpPr>
        <p:grpSpPr>
          <a:xfrm>
            <a:off x="4754880" y="2499360"/>
            <a:ext cx="2661920" cy="132080"/>
            <a:chOff x="223520" y="1239520"/>
            <a:chExt cx="4795520" cy="18288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BA31B37-5DF5-9340-912F-9AB27F3D0D31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B9CB34F-0A8E-E544-BB7C-08EAE1F4F0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856A453-13CB-8740-AEA5-2D34A3A6943C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DA5A46E-52C3-2440-9FD7-2FB658D8A4E3}"/>
              </a:ext>
            </a:extLst>
          </p:cNvPr>
          <p:cNvGrpSpPr/>
          <p:nvPr/>
        </p:nvGrpSpPr>
        <p:grpSpPr>
          <a:xfrm>
            <a:off x="4196553" y="2882900"/>
            <a:ext cx="2661920" cy="132080"/>
            <a:chOff x="223520" y="1239520"/>
            <a:chExt cx="4795520" cy="18288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4271C77-1800-FE4F-A781-1899C9C4163B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48C19BA-D9F3-024B-9380-90461782C6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54B621E-01E8-E340-A524-7DA6C0B91918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A719118-CB15-8844-BAB9-ED1315C62CBB}"/>
              </a:ext>
            </a:extLst>
          </p:cNvPr>
          <p:cNvGrpSpPr/>
          <p:nvPr/>
        </p:nvGrpSpPr>
        <p:grpSpPr>
          <a:xfrm>
            <a:off x="3984829" y="2201192"/>
            <a:ext cx="2661920" cy="132080"/>
            <a:chOff x="223520" y="1239520"/>
            <a:chExt cx="4795520" cy="18288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AAE7BCB-6E84-244B-8FFC-6C4C09D4941E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2DC7490-3AAD-6F4F-B680-5F72FA61B1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1969876-7F2E-7A4F-BD71-EC53D8A2ACBC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7093EF1-2690-B842-AD7C-997A69E7427B}"/>
              </a:ext>
            </a:extLst>
          </p:cNvPr>
          <p:cNvGrpSpPr/>
          <p:nvPr/>
        </p:nvGrpSpPr>
        <p:grpSpPr>
          <a:xfrm>
            <a:off x="4480560" y="3166921"/>
            <a:ext cx="2661920" cy="132080"/>
            <a:chOff x="223520" y="1239520"/>
            <a:chExt cx="4795520" cy="1828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51BE31E-341C-DC49-8857-4DB5EA64A25C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EB880E1-5EF9-FD46-BB93-DEF88F78F5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5699A51-8DB3-4649-88D2-3589FE49E88A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20B31F88-6762-6749-A0DD-53CD61850A21}"/>
              </a:ext>
            </a:extLst>
          </p:cNvPr>
          <p:cNvSpPr/>
          <p:nvPr/>
        </p:nvSpPr>
        <p:spPr>
          <a:xfrm>
            <a:off x="8737600" y="2333272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Sample</a:t>
            </a:r>
          </a:p>
        </p:txBody>
      </p:sp>
      <p:sp>
        <p:nvSpPr>
          <p:cNvPr id="40" name="Right Brace 39">
            <a:extLst>
              <a:ext uri="{FF2B5EF4-FFF2-40B4-BE49-F238E27FC236}">
                <a16:creationId xmlns:a16="http://schemas.microsoft.com/office/drawing/2014/main" id="{9081732F-955F-7549-B4BA-581970933149}"/>
              </a:ext>
            </a:extLst>
          </p:cNvPr>
          <p:cNvSpPr/>
          <p:nvPr/>
        </p:nvSpPr>
        <p:spPr>
          <a:xfrm>
            <a:off x="8910320" y="2048157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95869CD-D882-E742-8FE3-9343DB0CB159}"/>
              </a:ext>
            </a:extLst>
          </p:cNvPr>
          <p:cNvSpPr/>
          <p:nvPr/>
        </p:nvSpPr>
        <p:spPr>
          <a:xfrm>
            <a:off x="1977390" y="4669155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12A3D7A-C156-CA4F-81F8-031FA9237694}"/>
              </a:ext>
            </a:extLst>
          </p:cNvPr>
          <p:cNvCxnSpPr>
            <a:cxnSpLocks/>
          </p:cNvCxnSpPr>
          <p:nvPr/>
        </p:nvCxnSpPr>
        <p:spPr>
          <a:xfrm>
            <a:off x="4176233" y="430149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89AED88-E2C1-FC40-B947-545EC856FADE}"/>
              </a:ext>
            </a:extLst>
          </p:cNvPr>
          <p:cNvCxnSpPr>
            <a:cxnSpLocks/>
          </p:cNvCxnSpPr>
          <p:nvPr/>
        </p:nvCxnSpPr>
        <p:spPr>
          <a:xfrm>
            <a:off x="3180080" y="443230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1D2A381-51F7-FD40-8BA0-3F168EFA0063}"/>
              </a:ext>
            </a:extLst>
          </p:cNvPr>
          <p:cNvCxnSpPr>
            <a:cxnSpLocks/>
          </p:cNvCxnSpPr>
          <p:nvPr/>
        </p:nvCxnSpPr>
        <p:spPr>
          <a:xfrm>
            <a:off x="4481033" y="460629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10A497C-8FB3-7942-9587-B390B2B8919F}"/>
              </a:ext>
            </a:extLst>
          </p:cNvPr>
          <p:cNvCxnSpPr>
            <a:cxnSpLocks/>
          </p:cNvCxnSpPr>
          <p:nvPr/>
        </p:nvCxnSpPr>
        <p:spPr>
          <a:xfrm>
            <a:off x="3474720" y="481838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AEDE30A-3C29-194F-9322-03077102EE88}"/>
              </a:ext>
            </a:extLst>
          </p:cNvPr>
          <p:cNvCxnSpPr>
            <a:cxnSpLocks/>
          </p:cNvCxnSpPr>
          <p:nvPr/>
        </p:nvCxnSpPr>
        <p:spPr>
          <a:xfrm>
            <a:off x="5569789" y="494157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6B76310-B8C2-FF4F-A832-04B13A88FA1F}"/>
              </a:ext>
            </a:extLst>
          </p:cNvPr>
          <p:cNvCxnSpPr>
            <a:cxnSpLocks/>
          </p:cNvCxnSpPr>
          <p:nvPr/>
        </p:nvCxnSpPr>
        <p:spPr>
          <a:xfrm>
            <a:off x="5627433" y="440309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42170DC-EF02-FE42-8689-9DDB465636AE}"/>
              </a:ext>
            </a:extLst>
          </p:cNvPr>
          <p:cNvCxnSpPr>
            <a:cxnSpLocks/>
          </p:cNvCxnSpPr>
          <p:nvPr/>
        </p:nvCxnSpPr>
        <p:spPr>
          <a:xfrm>
            <a:off x="2936240" y="4658995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ED7E3499-4E7D-8141-8F5E-096CD6C1D800}"/>
              </a:ext>
            </a:extLst>
          </p:cNvPr>
          <p:cNvSpPr/>
          <p:nvPr/>
        </p:nvSpPr>
        <p:spPr>
          <a:xfrm>
            <a:off x="7066280" y="4097972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6C88B1D-39EB-E14C-B72E-E9341E25A825}"/>
              </a:ext>
            </a:extLst>
          </p:cNvPr>
          <p:cNvSpPr/>
          <p:nvPr/>
        </p:nvSpPr>
        <p:spPr>
          <a:xfrm>
            <a:off x="2540000" y="4195762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8526DC4-8670-C240-A2B0-812EE530BD59}"/>
              </a:ext>
            </a:extLst>
          </p:cNvPr>
          <p:cNvSpPr/>
          <p:nvPr/>
        </p:nvSpPr>
        <p:spPr>
          <a:xfrm>
            <a:off x="480060" y="4646930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3E49160-2053-D14A-8234-20B1340898FD}"/>
              </a:ext>
            </a:extLst>
          </p:cNvPr>
          <p:cNvCxnSpPr>
            <a:cxnSpLocks/>
          </p:cNvCxnSpPr>
          <p:nvPr/>
        </p:nvCxnSpPr>
        <p:spPr>
          <a:xfrm>
            <a:off x="1199353" y="444373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D8D0B52-C23D-0941-9DD6-E13D4A359D11}"/>
              </a:ext>
            </a:extLst>
          </p:cNvPr>
          <p:cNvCxnSpPr>
            <a:cxnSpLocks/>
          </p:cNvCxnSpPr>
          <p:nvPr/>
        </p:nvCxnSpPr>
        <p:spPr>
          <a:xfrm>
            <a:off x="5656580" y="4624705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40012E1-A511-F94A-B3E7-FC26903772A7}"/>
              </a:ext>
            </a:extLst>
          </p:cNvPr>
          <p:cNvCxnSpPr>
            <a:cxnSpLocks/>
          </p:cNvCxnSpPr>
          <p:nvPr/>
        </p:nvCxnSpPr>
        <p:spPr>
          <a:xfrm>
            <a:off x="4775673" y="481838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2FA2C29-2BC2-654D-A4D0-8750E0FC6288}"/>
              </a:ext>
            </a:extLst>
          </p:cNvPr>
          <p:cNvCxnSpPr>
            <a:cxnSpLocks/>
          </p:cNvCxnSpPr>
          <p:nvPr/>
        </p:nvCxnSpPr>
        <p:spPr>
          <a:xfrm>
            <a:off x="7328416" y="4464843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4BE9161-B13D-D043-8FE1-F7FFD6756CAA}"/>
              </a:ext>
            </a:extLst>
          </p:cNvPr>
          <p:cNvCxnSpPr>
            <a:cxnSpLocks/>
          </p:cNvCxnSpPr>
          <p:nvPr/>
        </p:nvCxnSpPr>
        <p:spPr>
          <a:xfrm>
            <a:off x="7247093" y="492506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7977E23-DF92-B644-9B70-24563570FC31}"/>
              </a:ext>
            </a:extLst>
          </p:cNvPr>
          <p:cNvCxnSpPr>
            <a:cxnSpLocks/>
          </p:cNvCxnSpPr>
          <p:nvPr/>
        </p:nvCxnSpPr>
        <p:spPr>
          <a:xfrm>
            <a:off x="6809309" y="4658995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72236445-AC67-9948-9C59-74496644A7D9}"/>
              </a:ext>
            </a:extLst>
          </p:cNvPr>
          <p:cNvSpPr/>
          <p:nvPr/>
        </p:nvSpPr>
        <p:spPr>
          <a:xfrm>
            <a:off x="8720659" y="406273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Data</a:t>
            </a:r>
          </a:p>
        </p:txBody>
      </p:sp>
      <p:sp>
        <p:nvSpPr>
          <p:cNvPr id="63" name="Right Brace 62">
            <a:extLst>
              <a:ext uri="{FF2B5EF4-FFF2-40B4-BE49-F238E27FC236}">
                <a16:creationId xmlns:a16="http://schemas.microsoft.com/office/drawing/2014/main" id="{82EE899E-4C2A-4D43-BFD3-16E12543DB80}"/>
              </a:ext>
            </a:extLst>
          </p:cNvPr>
          <p:cNvSpPr/>
          <p:nvPr/>
        </p:nvSpPr>
        <p:spPr>
          <a:xfrm>
            <a:off x="8893379" y="3777615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9185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C010-1C61-8843-8B13-9993734FFA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20955"/>
            <a:ext cx="10515600" cy="1325563"/>
          </a:xfrm>
        </p:spPr>
        <p:txBody>
          <a:bodyPr/>
          <a:lstStyle/>
          <a:p>
            <a:r>
              <a:rPr lang="en-US" dirty="0"/>
              <a:t>Is it really an AMR gene?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5C3F97A-A6FB-7B40-AEB7-4669393DD0AC}"/>
              </a:ext>
            </a:extLst>
          </p:cNvPr>
          <p:cNvGrpSpPr/>
          <p:nvPr/>
        </p:nvGrpSpPr>
        <p:grpSpPr>
          <a:xfrm>
            <a:off x="223520" y="853440"/>
            <a:ext cx="4795520" cy="182880"/>
            <a:chOff x="223520" y="1239520"/>
            <a:chExt cx="4795520" cy="18288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A31B427-8F5D-FD49-9AF9-4252B590FD10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7D2143-F081-1047-840A-D1A9789F7D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01A4CE1-15E5-E840-B77C-D89704154F2B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792753C-DA5E-0A41-9A37-B21B69580586}"/>
              </a:ext>
            </a:extLst>
          </p:cNvPr>
          <p:cNvGrpSpPr/>
          <p:nvPr/>
        </p:nvGrpSpPr>
        <p:grpSpPr>
          <a:xfrm>
            <a:off x="5996940" y="162560"/>
            <a:ext cx="2407920" cy="873760"/>
            <a:chOff x="5996940" y="548640"/>
            <a:chExt cx="2407920" cy="87376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A1ACE3D-2197-DE4E-A6DB-67C67BA7C5CD}"/>
                </a:ext>
              </a:extLst>
            </p:cNvPr>
            <p:cNvSpPr/>
            <p:nvPr/>
          </p:nvSpPr>
          <p:spPr>
            <a:xfrm>
              <a:off x="673354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42A528CE-870B-1742-BABE-11DF08969653}"/>
                </a:ext>
              </a:extLst>
            </p:cNvPr>
            <p:cNvSpPr/>
            <p:nvPr/>
          </p:nvSpPr>
          <p:spPr>
            <a:xfrm>
              <a:off x="5996940" y="548640"/>
              <a:ext cx="2407920" cy="782320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n-US" sz="3600" dirty="0">
                  <a:solidFill>
                    <a:schemeClr val="bg1"/>
                  </a:solidFill>
                  <a:latin typeface="+mj-lt"/>
                </a:rPr>
                <a:t>AMR gene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E3476F6-6372-924F-A457-B253E2C2B617}"/>
                </a:ext>
              </a:extLst>
            </p:cNvPr>
            <p:cNvCxnSpPr>
              <a:cxnSpLocks/>
            </p:cNvCxnSpPr>
            <p:nvPr/>
          </p:nvCxnSpPr>
          <p:spPr>
            <a:xfrm>
              <a:off x="6073140" y="1320800"/>
              <a:ext cx="66548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D2AC2A-F503-8F42-B72B-032F9110BD92}"/>
                </a:ext>
              </a:extLst>
            </p:cNvPr>
            <p:cNvCxnSpPr>
              <a:cxnSpLocks/>
            </p:cNvCxnSpPr>
            <p:nvPr/>
          </p:nvCxnSpPr>
          <p:spPr>
            <a:xfrm>
              <a:off x="7668260" y="1320800"/>
              <a:ext cx="66548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0751264-381D-4845-A0A4-218FFB512700}"/>
              </a:ext>
            </a:extLst>
          </p:cNvPr>
          <p:cNvSpPr/>
          <p:nvPr/>
        </p:nvSpPr>
        <p:spPr>
          <a:xfrm>
            <a:off x="1414780" y="11176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Non-AMR gene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F764C-D995-8347-A895-98DECBA3972E}"/>
              </a:ext>
            </a:extLst>
          </p:cNvPr>
          <p:cNvSpPr/>
          <p:nvPr/>
        </p:nvSpPr>
        <p:spPr>
          <a:xfrm>
            <a:off x="3647440" y="1381760"/>
            <a:ext cx="4155440" cy="18288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7B60F8D-F958-AC4C-AB1F-0077BA246B1F}"/>
              </a:ext>
            </a:extLst>
          </p:cNvPr>
          <p:cNvGrpSpPr/>
          <p:nvPr/>
        </p:nvGrpSpPr>
        <p:grpSpPr>
          <a:xfrm>
            <a:off x="4754880" y="2113280"/>
            <a:ext cx="2661920" cy="132080"/>
            <a:chOff x="223520" y="1239520"/>
            <a:chExt cx="4795520" cy="18288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BA31B37-5DF5-9340-912F-9AB27F3D0D31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B9CB34F-0A8E-E544-BB7C-08EAE1F4F0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856A453-13CB-8740-AEA5-2D34A3A6943C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DA5A46E-52C3-2440-9FD7-2FB658D8A4E3}"/>
              </a:ext>
            </a:extLst>
          </p:cNvPr>
          <p:cNvGrpSpPr/>
          <p:nvPr/>
        </p:nvGrpSpPr>
        <p:grpSpPr>
          <a:xfrm>
            <a:off x="4196553" y="2496820"/>
            <a:ext cx="2661920" cy="132080"/>
            <a:chOff x="223520" y="1239520"/>
            <a:chExt cx="4795520" cy="18288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4271C77-1800-FE4F-A781-1899C9C4163B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48C19BA-D9F3-024B-9380-90461782C6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54B621E-01E8-E340-A524-7DA6C0B91918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A719118-CB15-8844-BAB9-ED1315C62CBB}"/>
              </a:ext>
            </a:extLst>
          </p:cNvPr>
          <p:cNvGrpSpPr/>
          <p:nvPr/>
        </p:nvGrpSpPr>
        <p:grpSpPr>
          <a:xfrm>
            <a:off x="3984829" y="1815112"/>
            <a:ext cx="2661920" cy="132080"/>
            <a:chOff x="223520" y="1239520"/>
            <a:chExt cx="4795520" cy="18288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AAE7BCB-6E84-244B-8FFC-6C4C09D4941E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2DC7490-3AAD-6F4F-B680-5F72FA61B1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1969876-7F2E-7A4F-BD71-EC53D8A2ACBC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7093EF1-2690-B842-AD7C-997A69E7427B}"/>
              </a:ext>
            </a:extLst>
          </p:cNvPr>
          <p:cNvGrpSpPr/>
          <p:nvPr/>
        </p:nvGrpSpPr>
        <p:grpSpPr>
          <a:xfrm>
            <a:off x="4480560" y="2780841"/>
            <a:ext cx="2661920" cy="132080"/>
            <a:chOff x="223520" y="1239520"/>
            <a:chExt cx="4795520" cy="1828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51BE31E-341C-DC49-8857-4DB5EA64A25C}"/>
                </a:ext>
              </a:extLst>
            </p:cNvPr>
            <p:cNvSpPr/>
            <p:nvPr/>
          </p:nvSpPr>
          <p:spPr>
            <a:xfrm>
              <a:off x="3007360" y="1239520"/>
              <a:ext cx="934720" cy="18288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EB880E1-5EF9-FD46-BB93-DEF88F78F5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20" y="1320800"/>
              <a:ext cx="278384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5699A51-8DB3-4649-88D2-3589FE49E88A}"/>
                </a:ext>
              </a:extLst>
            </p:cNvPr>
            <p:cNvCxnSpPr>
              <a:cxnSpLocks/>
            </p:cNvCxnSpPr>
            <p:nvPr/>
          </p:nvCxnSpPr>
          <p:spPr>
            <a:xfrm>
              <a:off x="3942080" y="1320800"/>
              <a:ext cx="1076960" cy="10160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20B31F88-6762-6749-A0DD-53CD61850A21}"/>
              </a:ext>
            </a:extLst>
          </p:cNvPr>
          <p:cNvSpPr/>
          <p:nvPr/>
        </p:nvSpPr>
        <p:spPr>
          <a:xfrm>
            <a:off x="8737600" y="1947192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Sample</a:t>
            </a:r>
          </a:p>
        </p:txBody>
      </p:sp>
      <p:sp>
        <p:nvSpPr>
          <p:cNvPr id="40" name="Right Brace 39">
            <a:extLst>
              <a:ext uri="{FF2B5EF4-FFF2-40B4-BE49-F238E27FC236}">
                <a16:creationId xmlns:a16="http://schemas.microsoft.com/office/drawing/2014/main" id="{9081732F-955F-7549-B4BA-581970933149}"/>
              </a:ext>
            </a:extLst>
          </p:cNvPr>
          <p:cNvSpPr/>
          <p:nvPr/>
        </p:nvSpPr>
        <p:spPr>
          <a:xfrm>
            <a:off x="8910320" y="1662077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95869CD-D882-E742-8FE3-9343DB0CB159}"/>
              </a:ext>
            </a:extLst>
          </p:cNvPr>
          <p:cNvSpPr/>
          <p:nvPr/>
        </p:nvSpPr>
        <p:spPr>
          <a:xfrm>
            <a:off x="1977390" y="4283075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12A3D7A-C156-CA4F-81F8-031FA9237694}"/>
              </a:ext>
            </a:extLst>
          </p:cNvPr>
          <p:cNvCxnSpPr>
            <a:cxnSpLocks/>
          </p:cNvCxnSpPr>
          <p:nvPr/>
        </p:nvCxnSpPr>
        <p:spPr>
          <a:xfrm>
            <a:off x="4176233" y="391541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89AED88-E2C1-FC40-B947-545EC856FADE}"/>
              </a:ext>
            </a:extLst>
          </p:cNvPr>
          <p:cNvCxnSpPr>
            <a:cxnSpLocks/>
          </p:cNvCxnSpPr>
          <p:nvPr/>
        </p:nvCxnSpPr>
        <p:spPr>
          <a:xfrm>
            <a:off x="3180080" y="404622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1D2A381-51F7-FD40-8BA0-3F168EFA0063}"/>
              </a:ext>
            </a:extLst>
          </p:cNvPr>
          <p:cNvCxnSpPr>
            <a:cxnSpLocks/>
          </p:cNvCxnSpPr>
          <p:nvPr/>
        </p:nvCxnSpPr>
        <p:spPr>
          <a:xfrm>
            <a:off x="4481033" y="422021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10A497C-8FB3-7942-9587-B390B2B8919F}"/>
              </a:ext>
            </a:extLst>
          </p:cNvPr>
          <p:cNvCxnSpPr>
            <a:cxnSpLocks/>
          </p:cNvCxnSpPr>
          <p:nvPr/>
        </p:nvCxnSpPr>
        <p:spPr>
          <a:xfrm>
            <a:off x="3474720" y="443230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AEDE30A-3C29-194F-9322-03077102EE88}"/>
              </a:ext>
            </a:extLst>
          </p:cNvPr>
          <p:cNvCxnSpPr>
            <a:cxnSpLocks/>
          </p:cNvCxnSpPr>
          <p:nvPr/>
        </p:nvCxnSpPr>
        <p:spPr>
          <a:xfrm>
            <a:off x="5569789" y="455549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6B76310-B8C2-FF4F-A832-04B13A88FA1F}"/>
              </a:ext>
            </a:extLst>
          </p:cNvPr>
          <p:cNvCxnSpPr>
            <a:cxnSpLocks/>
          </p:cNvCxnSpPr>
          <p:nvPr/>
        </p:nvCxnSpPr>
        <p:spPr>
          <a:xfrm>
            <a:off x="5627433" y="401701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42170DC-EF02-FE42-8689-9DDB465636AE}"/>
              </a:ext>
            </a:extLst>
          </p:cNvPr>
          <p:cNvCxnSpPr>
            <a:cxnSpLocks/>
          </p:cNvCxnSpPr>
          <p:nvPr/>
        </p:nvCxnSpPr>
        <p:spPr>
          <a:xfrm>
            <a:off x="2936240" y="4272915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ED7E3499-4E7D-8141-8F5E-096CD6C1D800}"/>
              </a:ext>
            </a:extLst>
          </p:cNvPr>
          <p:cNvSpPr/>
          <p:nvPr/>
        </p:nvSpPr>
        <p:spPr>
          <a:xfrm>
            <a:off x="7066280" y="3711892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6C88B1D-39EB-E14C-B72E-E9341E25A825}"/>
              </a:ext>
            </a:extLst>
          </p:cNvPr>
          <p:cNvSpPr/>
          <p:nvPr/>
        </p:nvSpPr>
        <p:spPr>
          <a:xfrm>
            <a:off x="2540000" y="3809682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8526DC4-8670-C240-A2B0-812EE530BD59}"/>
              </a:ext>
            </a:extLst>
          </p:cNvPr>
          <p:cNvSpPr/>
          <p:nvPr/>
        </p:nvSpPr>
        <p:spPr>
          <a:xfrm>
            <a:off x="480060" y="4260850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3E49160-2053-D14A-8234-20B1340898FD}"/>
              </a:ext>
            </a:extLst>
          </p:cNvPr>
          <p:cNvCxnSpPr>
            <a:cxnSpLocks/>
          </p:cNvCxnSpPr>
          <p:nvPr/>
        </p:nvCxnSpPr>
        <p:spPr>
          <a:xfrm>
            <a:off x="1199353" y="405765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D8D0B52-C23D-0941-9DD6-E13D4A359D11}"/>
              </a:ext>
            </a:extLst>
          </p:cNvPr>
          <p:cNvCxnSpPr>
            <a:cxnSpLocks/>
          </p:cNvCxnSpPr>
          <p:nvPr/>
        </p:nvCxnSpPr>
        <p:spPr>
          <a:xfrm>
            <a:off x="5656580" y="4238625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40012E1-A511-F94A-B3E7-FC26903772A7}"/>
              </a:ext>
            </a:extLst>
          </p:cNvPr>
          <p:cNvCxnSpPr>
            <a:cxnSpLocks/>
          </p:cNvCxnSpPr>
          <p:nvPr/>
        </p:nvCxnSpPr>
        <p:spPr>
          <a:xfrm>
            <a:off x="4775673" y="443230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2FA2C29-2BC2-654D-A4D0-8750E0FC6288}"/>
              </a:ext>
            </a:extLst>
          </p:cNvPr>
          <p:cNvCxnSpPr>
            <a:cxnSpLocks/>
          </p:cNvCxnSpPr>
          <p:nvPr/>
        </p:nvCxnSpPr>
        <p:spPr>
          <a:xfrm>
            <a:off x="7328416" y="4078763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4BE9161-B13D-D043-8FE1-F7FFD6756CAA}"/>
              </a:ext>
            </a:extLst>
          </p:cNvPr>
          <p:cNvCxnSpPr>
            <a:cxnSpLocks/>
          </p:cNvCxnSpPr>
          <p:nvPr/>
        </p:nvCxnSpPr>
        <p:spPr>
          <a:xfrm>
            <a:off x="7247093" y="4538980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7977E23-DF92-B644-9B70-24563570FC31}"/>
              </a:ext>
            </a:extLst>
          </p:cNvPr>
          <p:cNvCxnSpPr>
            <a:cxnSpLocks/>
          </p:cNvCxnSpPr>
          <p:nvPr/>
        </p:nvCxnSpPr>
        <p:spPr>
          <a:xfrm>
            <a:off x="6809309" y="4272915"/>
            <a:ext cx="1076960" cy="10160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72236445-AC67-9948-9C59-74496644A7D9}"/>
              </a:ext>
            </a:extLst>
          </p:cNvPr>
          <p:cNvSpPr/>
          <p:nvPr/>
        </p:nvSpPr>
        <p:spPr>
          <a:xfrm>
            <a:off x="8720659" y="367665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Data</a:t>
            </a:r>
          </a:p>
        </p:txBody>
      </p:sp>
      <p:sp>
        <p:nvSpPr>
          <p:cNvPr id="63" name="Right Brace 62">
            <a:extLst>
              <a:ext uri="{FF2B5EF4-FFF2-40B4-BE49-F238E27FC236}">
                <a16:creationId xmlns:a16="http://schemas.microsoft.com/office/drawing/2014/main" id="{82EE899E-4C2A-4D43-BFD3-16E12543DB80}"/>
              </a:ext>
            </a:extLst>
          </p:cNvPr>
          <p:cNvSpPr/>
          <p:nvPr/>
        </p:nvSpPr>
        <p:spPr>
          <a:xfrm>
            <a:off x="8893379" y="3391535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08F31DD-AAF4-B846-BC47-B713C644E8EE}"/>
              </a:ext>
            </a:extLst>
          </p:cNvPr>
          <p:cNvSpPr/>
          <p:nvPr/>
        </p:nvSpPr>
        <p:spPr>
          <a:xfrm>
            <a:off x="4160993" y="5538470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BDA792CA-ED8F-8C43-BDA8-99378B14ACA0}"/>
              </a:ext>
            </a:extLst>
          </p:cNvPr>
          <p:cNvSpPr/>
          <p:nvPr/>
        </p:nvSpPr>
        <p:spPr>
          <a:xfrm>
            <a:off x="2641600" y="4847590"/>
            <a:ext cx="442468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 reference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46AB53B-9A4A-5E4F-A92C-CEB910FCD8BA}"/>
              </a:ext>
            </a:extLst>
          </p:cNvPr>
          <p:cNvCxnSpPr>
            <a:cxnSpLocks/>
          </p:cNvCxnSpPr>
          <p:nvPr/>
        </p:nvCxnSpPr>
        <p:spPr>
          <a:xfrm>
            <a:off x="3500593" y="5619750"/>
            <a:ext cx="6654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23414141-93D3-5B4D-AE7C-2B790F75BE9D}"/>
              </a:ext>
            </a:extLst>
          </p:cNvPr>
          <p:cNvCxnSpPr>
            <a:cxnSpLocks/>
          </p:cNvCxnSpPr>
          <p:nvPr/>
        </p:nvCxnSpPr>
        <p:spPr>
          <a:xfrm>
            <a:off x="5095713" y="5619750"/>
            <a:ext cx="66548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175F55FA-4E5C-344A-A26C-A731D9D39F53}"/>
              </a:ext>
            </a:extLst>
          </p:cNvPr>
          <p:cNvSpPr/>
          <p:nvPr/>
        </p:nvSpPr>
        <p:spPr>
          <a:xfrm>
            <a:off x="4166073" y="5816997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65CD606-D500-384F-BBF3-FB18ACB456C6}"/>
              </a:ext>
            </a:extLst>
          </p:cNvPr>
          <p:cNvSpPr/>
          <p:nvPr/>
        </p:nvSpPr>
        <p:spPr>
          <a:xfrm>
            <a:off x="4160993" y="6069171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58EBA5B-60A6-DF46-A6A0-B95BCE7EE77D}"/>
              </a:ext>
            </a:extLst>
          </p:cNvPr>
          <p:cNvSpPr/>
          <p:nvPr/>
        </p:nvSpPr>
        <p:spPr>
          <a:xfrm>
            <a:off x="4160993" y="6321345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D443AE7-B3B9-8542-9B26-61D27C2F4930}"/>
              </a:ext>
            </a:extLst>
          </p:cNvPr>
          <p:cNvSpPr/>
          <p:nvPr/>
        </p:nvSpPr>
        <p:spPr>
          <a:xfrm>
            <a:off x="4160993" y="6573520"/>
            <a:ext cx="934720" cy="1828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5A72C255-7CA2-3F49-A84E-16BA93F9C3DA}"/>
              </a:ext>
            </a:extLst>
          </p:cNvPr>
          <p:cNvSpPr/>
          <p:nvPr/>
        </p:nvSpPr>
        <p:spPr>
          <a:xfrm>
            <a:off x="8704191" y="5648642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Alignment</a:t>
            </a:r>
          </a:p>
        </p:txBody>
      </p:sp>
      <p:sp>
        <p:nvSpPr>
          <p:cNvPr id="72" name="Right Brace 71">
            <a:extLst>
              <a:ext uri="{FF2B5EF4-FFF2-40B4-BE49-F238E27FC236}">
                <a16:creationId xmlns:a16="http://schemas.microsoft.com/office/drawing/2014/main" id="{31DE8492-900D-F74F-B9AD-532BCCA65686}"/>
              </a:ext>
            </a:extLst>
          </p:cNvPr>
          <p:cNvSpPr/>
          <p:nvPr/>
        </p:nvSpPr>
        <p:spPr>
          <a:xfrm>
            <a:off x="8876911" y="5363527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897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C6414-72E3-CF47-8163-26FD5EB77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 what do we do about this?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6A271FB-FE07-8748-A25E-D54E6B25AFBB}"/>
              </a:ext>
            </a:extLst>
          </p:cNvPr>
          <p:cNvSpPr/>
          <p:nvPr/>
        </p:nvSpPr>
        <p:spPr>
          <a:xfrm>
            <a:off x="1018569" y="1690688"/>
            <a:ext cx="9869564" cy="465931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We use a “gene fraction” cutoff</a:t>
            </a:r>
          </a:p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3200" i="1" dirty="0">
                <a:solidFill>
                  <a:schemeClr val="bg1"/>
                </a:solidFill>
                <a:latin typeface="+mj-lt"/>
              </a:rPr>
              <a:t>(sometimes called gene “coverage”: AVOID THIS TERM)</a:t>
            </a:r>
          </a:p>
          <a:p>
            <a:endParaRPr lang="en-US" sz="4000" dirty="0">
              <a:solidFill>
                <a:schemeClr val="bg1"/>
              </a:solidFill>
              <a:latin typeface="+mj-lt"/>
            </a:endParaRPr>
          </a:p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Gene Fraction: The % of nucleotides in a given reference sequence that have at least one mapped (aligned) read</a:t>
            </a:r>
          </a:p>
        </p:txBody>
      </p:sp>
    </p:spTree>
    <p:extLst>
      <p:ext uri="{BB962C8B-B14F-4D97-AF65-F5344CB8AC3E}">
        <p14:creationId xmlns:p14="http://schemas.microsoft.com/office/powerpoint/2010/main" val="3885858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BDA792CA-ED8F-8C43-BDA8-99378B14ACA0}"/>
              </a:ext>
            </a:extLst>
          </p:cNvPr>
          <p:cNvSpPr/>
          <p:nvPr/>
        </p:nvSpPr>
        <p:spPr>
          <a:xfrm>
            <a:off x="8808719" y="2069267"/>
            <a:ext cx="3716901" cy="51137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AMR gene reference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08F31DD-AAF4-B846-BC47-B713C644E8EE}"/>
              </a:ext>
            </a:extLst>
          </p:cNvPr>
          <p:cNvSpPr/>
          <p:nvPr/>
        </p:nvSpPr>
        <p:spPr>
          <a:xfrm>
            <a:off x="558799" y="2251988"/>
            <a:ext cx="8249920" cy="18657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75F55FA-4E5C-344A-A26C-A731D9D39F53}"/>
              </a:ext>
            </a:extLst>
          </p:cNvPr>
          <p:cNvSpPr/>
          <p:nvPr/>
        </p:nvSpPr>
        <p:spPr>
          <a:xfrm>
            <a:off x="1341593" y="260258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65CD606-D500-384F-BBF3-FB18ACB456C6}"/>
              </a:ext>
            </a:extLst>
          </p:cNvPr>
          <p:cNvSpPr/>
          <p:nvPr/>
        </p:nvSpPr>
        <p:spPr>
          <a:xfrm>
            <a:off x="1966433" y="2949496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58EBA5B-60A6-DF46-A6A0-B95BCE7EE77D}"/>
              </a:ext>
            </a:extLst>
          </p:cNvPr>
          <p:cNvSpPr/>
          <p:nvPr/>
        </p:nvSpPr>
        <p:spPr>
          <a:xfrm>
            <a:off x="1255233" y="3256421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D443AE7-B3B9-8542-9B26-61D27C2F4930}"/>
              </a:ext>
            </a:extLst>
          </p:cNvPr>
          <p:cNvSpPr/>
          <p:nvPr/>
        </p:nvSpPr>
        <p:spPr>
          <a:xfrm>
            <a:off x="1722593" y="3551874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5A72C255-7CA2-3F49-A84E-16BA93F9C3DA}"/>
              </a:ext>
            </a:extLst>
          </p:cNvPr>
          <p:cNvSpPr/>
          <p:nvPr/>
        </p:nvSpPr>
        <p:spPr>
          <a:xfrm>
            <a:off x="9406695" y="3283667"/>
            <a:ext cx="2886906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Alignment Pile-up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(reads)</a:t>
            </a:r>
          </a:p>
        </p:txBody>
      </p:sp>
      <p:sp>
        <p:nvSpPr>
          <p:cNvPr id="72" name="Right Brace 71">
            <a:extLst>
              <a:ext uri="{FF2B5EF4-FFF2-40B4-BE49-F238E27FC236}">
                <a16:creationId xmlns:a16="http://schemas.microsoft.com/office/drawing/2014/main" id="{31DE8492-900D-F74F-B9AD-532BCCA65686}"/>
              </a:ext>
            </a:extLst>
          </p:cNvPr>
          <p:cNvSpPr/>
          <p:nvPr/>
        </p:nvSpPr>
        <p:spPr>
          <a:xfrm>
            <a:off x="9120751" y="2755503"/>
            <a:ext cx="285944" cy="1647593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DB7730-2A12-3541-9815-79C593127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Some examples: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BD40DC1-1251-0D4A-A61B-7880AEC9A064}"/>
              </a:ext>
            </a:extLst>
          </p:cNvPr>
          <p:cNvSpPr/>
          <p:nvPr/>
        </p:nvSpPr>
        <p:spPr>
          <a:xfrm>
            <a:off x="1341593" y="3881559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9FD4D83-7038-9F4C-9EAE-C5197FBCDD0C}"/>
              </a:ext>
            </a:extLst>
          </p:cNvPr>
          <p:cNvSpPr/>
          <p:nvPr/>
        </p:nvSpPr>
        <p:spPr>
          <a:xfrm>
            <a:off x="2042633" y="4220216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024BB56-CE46-5E41-9631-663A9D4D3C37}"/>
              </a:ext>
            </a:extLst>
          </p:cNvPr>
          <p:cNvSpPr/>
          <p:nvPr/>
        </p:nvSpPr>
        <p:spPr>
          <a:xfrm>
            <a:off x="2479986" y="3936175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A0AB6C7-9FB2-8F4D-86D7-92F67826FDB9}"/>
              </a:ext>
            </a:extLst>
          </p:cNvPr>
          <p:cNvSpPr/>
          <p:nvPr/>
        </p:nvSpPr>
        <p:spPr>
          <a:xfrm>
            <a:off x="2485539" y="328366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7850129-D27D-6346-9272-AFC23C211B29}"/>
              </a:ext>
            </a:extLst>
          </p:cNvPr>
          <p:cNvSpPr/>
          <p:nvPr/>
        </p:nvSpPr>
        <p:spPr>
          <a:xfrm>
            <a:off x="2657313" y="2611936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9400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BDA792CA-ED8F-8C43-BDA8-99378B14ACA0}"/>
              </a:ext>
            </a:extLst>
          </p:cNvPr>
          <p:cNvSpPr/>
          <p:nvPr/>
        </p:nvSpPr>
        <p:spPr>
          <a:xfrm>
            <a:off x="8808719" y="2069267"/>
            <a:ext cx="3716901" cy="51137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AMR gene reference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08F31DD-AAF4-B846-BC47-B713C644E8EE}"/>
              </a:ext>
            </a:extLst>
          </p:cNvPr>
          <p:cNvSpPr/>
          <p:nvPr/>
        </p:nvSpPr>
        <p:spPr>
          <a:xfrm>
            <a:off x="558799" y="2251988"/>
            <a:ext cx="8249920" cy="18657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75F55FA-4E5C-344A-A26C-A731D9D39F53}"/>
              </a:ext>
            </a:extLst>
          </p:cNvPr>
          <p:cNvSpPr/>
          <p:nvPr/>
        </p:nvSpPr>
        <p:spPr>
          <a:xfrm>
            <a:off x="1341593" y="260258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65CD606-D500-384F-BBF3-FB18ACB456C6}"/>
              </a:ext>
            </a:extLst>
          </p:cNvPr>
          <p:cNvSpPr/>
          <p:nvPr/>
        </p:nvSpPr>
        <p:spPr>
          <a:xfrm>
            <a:off x="1966433" y="2949496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58EBA5B-60A6-DF46-A6A0-B95BCE7EE77D}"/>
              </a:ext>
            </a:extLst>
          </p:cNvPr>
          <p:cNvSpPr/>
          <p:nvPr/>
        </p:nvSpPr>
        <p:spPr>
          <a:xfrm>
            <a:off x="1031713" y="3266405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D443AE7-B3B9-8542-9B26-61D27C2F4930}"/>
              </a:ext>
            </a:extLst>
          </p:cNvPr>
          <p:cNvSpPr/>
          <p:nvPr/>
        </p:nvSpPr>
        <p:spPr>
          <a:xfrm>
            <a:off x="7634012" y="2651763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5A72C255-7CA2-3F49-A84E-16BA93F9C3DA}"/>
              </a:ext>
            </a:extLst>
          </p:cNvPr>
          <p:cNvSpPr/>
          <p:nvPr/>
        </p:nvSpPr>
        <p:spPr>
          <a:xfrm>
            <a:off x="9406695" y="3283667"/>
            <a:ext cx="2886906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Alignment Pile-up</a:t>
            </a:r>
          </a:p>
        </p:txBody>
      </p:sp>
      <p:sp>
        <p:nvSpPr>
          <p:cNvPr id="72" name="Right Brace 71">
            <a:extLst>
              <a:ext uri="{FF2B5EF4-FFF2-40B4-BE49-F238E27FC236}">
                <a16:creationId xmlns:a16="http://schemas.microsoft.com/office/drawing/2014/main" id="{31DE8492-900D-F74F-B9AD-532BCCA65686}"/>
              </a:ext>
            </a:extLst>
          </p:cNvPr>
          <p:cNvSpPr/>
          <p:nvPr/>
        </p:nvSpPr>
        <p:spPr>
          <a:xfrm>
            <a:off x="9120751" y="2755503"/>
            <a:ext cx="285944" cy="1647593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DB7730-2A12-3541-9815-79C593127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Some examples: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BD40DC1-1251-0D4A-A61B-7880AEC9A064}"/>
              </a:ext>
            </a:extLst>
          </p:cNvPr>
          <p:cNvSpPr/>
          <p:nvPr/>
        </p:nvSpPr>
        <p:spPr>
          <a:xfrm>
            <a:off x="7081993" y="3088464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9FD4D83-7038-9F4C-9EAE-C5197FBCDD0C}"/>
              </a:ext>
            </a:extLst>
          </p:cNvPr>
          <p:cNvSpPr/>
          <p:nvPr/>
        </p:nvSpPr>
        <p:spPr>
          <a:xfrm>
            <a:off x="5766485" y="303671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024BB56-CE46-5E41-9631-663A9D4D3C37}"/>
              </a:ext>
            </a:extLst>
          </p:cNvPr>
          <p:cNvSpPr/>
          <p:nvPr/>
        </p:nvSpPr>
        <p:spPr>
          <a:xfrm>
            <a:off x="6330626" y="2717791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A0AB6C7-9FB2-8F4D-86D7-92F67826FDB9}"/>
              </a:ext>
            </a:extLst>
          </p:cNvPr>
          <p:cNvSpPr/>
          <p:nvPr/>
        </p:nvSpPr>
        <p:spPr>
          <a:xfrm>
            <a:off x="3749039" y="2858056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7850129-D27D-6346-9272-AFC23C211B29}"/>
              </a:ext>
            </a:extLst>
          </p:cNvPr>
          <p:cNvSpPr/>
          <p:nvPr/>
        </p:nvSpPr>
        <p:spPr>
          <a:xfrm>
            <a:off x="2657313" y="2611936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C71BEB2-FCB4-3C4E-9FE8-EF5CCE4FBFA3}"/>
              </a:ext>
            </a:extLst>
          </p:cNvPr>
          <p:cNvSpPr/>
          <p:nvPr/>
        </p:nvSpPr>
        <p:spPr>
          <a:xfrm>
            <a:off x="4475221" y="2548694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43E263D-9DF4-4747-BEF7-329D4F8DB7B4}"/>
              </a:ext>
            </a:extLst>
          </p:cNvPr>
          <p:cNvSpPr/>
          <p:nvPr/>
        </p:nvSpPr>
        <p:spPr>
          <a:xfrm>
            <a:off x="4984165" y="349391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565A2D-235B-A744-B70E-FB09C07881B6}"/>
              </a:ext>
            </a:extLst>
          </p:cNvPr>
          <p:cNvSpPr/>
          <p:nvPr/>
        </p:nvSpPr>
        <p:spPr>
          <a:xfrm>
            <a:off x="6071285" y="334151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1874DAE-DE11-B241-8D69-980E5B5FD16A}"/>
              </a:ext>
            </a:extLst>
          </p:cNvPr>
          <p:cNvSpPr/>
          <p:nvPr/>
        </p:nvSpPr>
        <p:spPr>
          <a:xfrm>
            <a:off x="4954370" y="2816978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B18D98A-5F0D-C544-85EA-15A0CF60957E}"/>
              </a:ext>
            </a:extLst>
          </p:cNvPr>
          <p:cNvSpPr/>
          <p:nvPr/>
        </p:nvSpPr>
        <p:spPr>
          <a:xfrm>
            <a:off x="3099960" y="318731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9CDB42-5DCD-D543-BB1D-E1792FD18526}"/>
              </a:ext>
            </a:extLst>
          </p:cNvPr>
          <p:cNvSpPr/>
          <p:nvPr/>
        </p:nvSpPr>
        <p:spPr>
          <a:xfrm>
            <a:off x="4233487" y="3172840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FF0784A-D5B7-0D48-9942-87518178932F}"/>
              </a:ext>
            </a:extLst>
          </p:cNvPr>
          <p:cNvSpPr/>
          <p:nvPr/>
        </p:nvSpPr>
        <p:spPr>
          <a:xfrm>
            <a:off x="1997019" y="3503068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FF8F75-DE02-4844-9B8A-7B44C959FE7D}"/>
              </a:ext>
            </a:extLst>
          </p:cNvPr>
          <p:cNvSpPr/>
          <p:nvPr/>
        </p:nvSpPr>
        <p:spPr>
          <a:xfrm>
            <a:off x="3540501" y="3509235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726A7D-0B40-1D47-B9E9-057E38C4E018}"/>
              </a:ext>
            </a:extLst>
          </p:cNvPr>
          <p:cNvSpPr/>
          <p:nvPr/>
        </p:nvSpPr>
        <p:spPr>
          <a:xfrm>
            <a:off x="6642549" y="3598800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A28A29B-948F-5A4A-BB27-04B6D55EF43F}"/>
              </a:ext>
            </a:extLst>
          </p:cNvPr>
          <p:cNvSpPr/>
          <p:nvPr/>
        </p:nvSpPr>
        <p:spPr>
          <a:xfrm>
            <a:off x="7672740" y="3387413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F2016FE-9052-E64A-80E3-49EAD968234D}"/>
              </a:ext>
            </a:extLst>
          </p:cNvPr>
          <p:cNvSpPr/>
          <p:nvPr/>
        </p:nvSpPr>
        <p:spPr>
          <a:xfrm>
            <a:off x="728932" y="3533914"/>
            <a:ext cx="934720" cy="1668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7F86285-C8D7-F04D-84A9-0221A7D14C3A}"/>
              </a:ext>
            </a:extLst>
          </p:cNvPr>
          <p:cNvSpPr/>
          <p:nvPr/>
        </p:nvSpPr>
        <p:spPr>
          <a:xfrm>
            <a:off x="829634" y="2953278"/>
            <a:ext cx="934720" cy="1668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203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BDA792CA-ED8F-8C43-BDA8-99378B14ACA0}"/>
              </a:ext>
            </a:extLst>
          </p:cNvPr>
          <p:cNvSpPr/>
          <p:nvPr/>
        </p:nvSpPr>
        <p:spPr>
          <a:xfrm>
            <a:off x="8808719" y="2069267"/>
            <a:ext cx="3716901" cy="51137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AMR gene reference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08F31DD-AAF4-B846-BC47-B713C644E8EE}"/>
              </a:ext>
            </a:extLst>
          </p:cNvPr>
          <p:cNvSpPr/>
          <p:nvPr/>
        </p:nvSpPr>
        <p:spPr>
          <a:xfrm>
            <a:off x="558799" y="2251988"/>
            <a:ext cx="8249920" cy="18657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75F55FA-4E5C-344A-A26C-A731D9D39F53}"/>
              </a:ext>
            </a:extLst>
          </p:cNvPr>
          <p:cNvSpPr/>
          <p:nvPr/>
        </p:nvSpPr>
        <p:spPr>
          <a:xfrm>
            <a:off x="1341593" y="260258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65CD606-D500-384F-BBF3-FB18ACB456C6}"/>
              </a:ext>
            </a:extLst>
          </p:cNvPr>
          <p:cNvSpPr/>
          <p:nvPr/>
        </p:nvSpPr>
        <p:spPr>
          <a:xfrm>
            <a:off x="1966433" y="2949496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58EBA5B-60A6-DF46-A6A0-B95BCE7EE77D}"/>
              </a:ext>
            </a:extLst>
          </p:cNvPr>
          <p:cNvSpPr/>
          <p:nvPr/>
        </p:nvSpPr>
        <p:spPr>
          <a:xfrm>
            <a:off x="1031713" y="3266405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D443AE7-B3B9-8542-9B26-61D27C2F4930}"/>
              </a:ext>
            </a:extLst>
          </p:cNvPr>
          <p:cNvSpPr/>
          <p:nvPr/>
        </p:nvSpPr>
        <p:spPr>
          <a:xfrm>
            <a:off x="7634012" y="2651763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5A72C255-7CA2-3F49-A84E-16BA93F9C3DA}"/>
              </a:ext>
            </a:extLst>
          </p:cNvPr>
          <p:cNvSpPr/>
          <p:nvPr/>
        </p:nvSpPr>
        <p:spPr>
          <a:xfrm>
            <a:off x="9406695" y="3283667"/>
            <a:ext cx="2886906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Alignment Pile-up</a:t>
            </a:r>
          </a:p>
        </p:txBody>
      </p:sp>
      <p:sp>
        <p:nvSpPr>
          <p:cNvPr id="72" name="Right Brace 71">
            <a:extLst>
              <a:ext uri="{FF2B5EF4-FFF2-40B4-BE49-F238E27FC236}">
                <a16:creationId xmlns:a16="http://schemas.microsoft.com/office/drawing/2014/main" id="{31DE8492-900D-F74F-B9AD-532BCCA65686}"/>
              </a:ext>
            </a:extLst>
          </p:cNvPr>
          <p:cNvSpPr/>
          <p:nvPr/>
        </p:nvSpPr>
        <p:spPr>
          <a:xfrm>
            <a:off x="9120751" y="2755503"/>
            <a:ext cx="285944" cy="1647593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DB7730-2A12-3541-9815-79C593127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Some examples: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BD40DC1-1251-0D4A-A61B-7880AEC9A064}"/>
              </a:ext>
            </a:extLst>
          </p:cNvPr>
          <p:cNvSpPr/>
          <p:nvPr/>
        </p:nvSpPr>
        <p:spPr>
          <a:xfrm>
            <a:off x="7081993" y="3088464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9FD4D83-7038-9F4C-9EAE-C5197FBCDD0C}"/>
              </a:ext>
            </a:extLst>
          </p:cNvPr>
          <p:cNvSpPr/>
          <p:nvPr/>
        </p:nvSpPr>
        <p:spPr>
          <a:xfrm>
            <a:off x="6477685" y="3502058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024BB56-CE46-5E41-9631-663A9D4D3C37}"/>
              </a:ext>
            </a:extLst>
          </p:cNvPr>
          <p:cNvSpPr/>
          <p:nvPr/>
        </p:nvSpPr>
        <p:spPr>
          <a:xfrm>
            <a:off x="6330626" y="2717791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A0AB6C7-9FB2-8F4D-86D7-92F67826FDB9}"/>
              </a:ext>
            </a:extLst>
          </p:cNvPr>
          <p:cNvSpPr/>
          <p:nvPr/>
        </p:nvSpPr>
        <p:spPr>
          <a:xfrm>
            <a:off x="2475166" y="3340621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7850129-D27D-6346-9272-AFC23C211B29}"/>
              </a:ext>
            </a:extLst>
          </p:cNvPr>
          <p:cNvSpPr/>
          <p:nvPr/>
        </p:nvSpPr>
        <p:spPr>
          <a:xfrm>
            <a:off x="2657313" y="2611936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AFE994-2D3C-EB41-B96D-A6D3A809BADE}"/>
              </a:ext>
            </a:extLst>
          </p:cNvPr>
          <p:cNvSpPr/>
          <p:nvPr/>
        </p:nvSpPr>
        <p:spPr>
          <a:xfrm>
            <a:off x="7639777" y="336769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960C85-5D49-D042-BF15-F56A4C726089}"/>
              </a:ext>
            </a:extLst>
          </p:cNvPr>
          <p:cNvSpPr/>
          <p:nvPr/>
        </p:nvSpPr>
        <p:spPr>
          <a:xfrm>
            <a:off x="7221044" y="3763782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2CD4022-561F-714C-9AE9-5788CD5BA23B}"/>
              </a:ext>
            </a:extLst>
          </p:cNvPr>
          <p:cNvSpPr/>
          <p:nvPr/>
        </p:nvSpPr>
        <p:spPr>
          <a:xfrm>
            <a:off x="6790969" y="406842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D1C2879-58FF-0C47-9855-21CC484799F0}"/>
              </a:ext>
            </a:extLst>
          </p:cNvPr>
          <p:cNvSpPr/>
          <p:nvPr/>
        </p:nvSpPr>
        <p:spPr>
          <a:xfrm>
            <a:off x="1464092" y="358338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3E1048-1B63-B444-B78C-6BCAB73FAC87}"/>
              </a:ext>
            </a:extLst>
          </p:cNvPr>
          <p:cNvSpPr/>
          <p:nvPr/>
        </p:nvSpPr>
        <p:spPr>
          <a:xfrm>
            <a:off x="2189953" y="388706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9B82AF-D8B6-CD4D-925B-5DF127103F87}"/>
              </a:ext>
            </a:extLst>
          </p:cNvPr>
          <p:cNvSpPr/>
          <p:nvPr/>
        </p:nvSpPr>
        <p:spPr>
          <a:xfrm>
            <a:off x="996732" y="3901654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319769-2E09-9A48-8595-F4EED20A5A04}"/>
              </a:ext>
            </a:extLst>
          </p:cNvPr>
          <p:cNvSpPr/>
          <p:nvPr/>
        </p:nvSpPr>
        <p:spPr>
          <a:xfrm>
            <a:off x="947054" y="2905584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4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A2D1F-45FF-3249-902C-534826C31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is our goal?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E2CEE90-A0CD-E747-93D8-14ACC8B7AA8E}"/>
              </a:ext>
            </a:extLst>
          </p:cNvPr>
          <p:cNvSpPr/>
          <p:nvPr/>
        </p:nvSpPr>
        <p:spPr>
          <a:xfrm>
            <a:off x="251209" y="2395172"/>
            <a:ext cx="11796765" cy="245818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b="1" i="1" dirty="0">
                <a:solidFill>
                  <a:schemeClr val="bg1"/>
                </a:solidFill>
              </a:rPr>
              <a:t>To </a:t>
            </a:r>
            <a:r>
              <a:rPr lang="en-US" sz="3600" b="1" i="1" u="sng" dirty="0">
                <a:solidFill>
                  <a:schemeClr val="bg1"/>
                </a:solidFill>
              </a:rPr>
              <a:t>describe</a:t>
            </a:r>
            <a:r>
              <a:rPr lang="en-US" sz="3600" b="1" i="1" dirty="0">
                <a:solidFill>
                  <a:schemeClr val="bg1"/>
                </a:solidFill>
              </a:rPr>
              <a:t> and/or </a:t>
            </a:r>
            <a:r>
              <a:rPr lang="en-US" sz="3600" b="1" i="1" u="sng" dirty="0">
                <a:solidFill>
                  <a:schemeClr val="bg1"/>
                </a:solidFill>
              </a:rPr>
              <a:t>compare</a:t>
            </a:r>
            <a:r>
              <a:rPr lang="en-US" sz="3600" b="1" i="1" dirty="0">
                <a:solidFill>
                  <a:schemeClr val="bg1"/>
                </a:solidFill>
              </a:rPr>
              <a:t> </a:t>
            </a:r>
            <a:r>
              <a:rPr lang="en-US" sz="3600" b="1" i="1" dirty="0" err="1">
                <a:solidFill>
                  <a:schemeClr val="bg1"/>
                </a:solidFill>
              </a:rPr>
              <a:t>resistomes</a:t>
            </a:r>
            <a:r>
              <a:rPr lang="en-US" sz="3600" b="1" i="1" dirty="0">
                <a:solidFill>
                  <a:schemeClr val="bg1"/>
                </a:solidFill>
              </a:rPr>
              <a:t> in a set of samples!!</a:t>
            </a:r>
          </a:p>
          <a:p>
            <a:endParaRPr lang="en-US" sz="3600" b="1" i="1" dirty="0">
              <a:solidFill>
                <a:schemeClr val="bg1"/>
              </a:solidFill>
            </a:endParaRPr>
          </a:p>
          <a:p>
            <a:r>
              <a:rPr lang="en-US" sz="3600" b="1" i="1" dirty="0">
                <a:solidFill>
                  <a:schemeClr val="bg1"/>
                </a:solidFill>
              </a:rPr>
              <a:t>To do that, we must </a:t>
            </a:r>
            <a:r>
              <a:rPr lang="en-US" sz="3600" b="1" i="1" u="sng" dirty="0">
                <a:solidFill>
                  <a:schemeClr val="bg1"/>
                </a:solidFill>
              </a:rPr>
              <a:t>identify</a:t>
            </a:r>
            <a:r>
              <a:rPr lang="en-US" sz="3600" b="1" i="1" dirty="0">
                <a:solidFill>
                  <a:schemeClr val="bg1"/>
                </a:solidFill>
              </a:rPr>
              <a:t> and </a:t>
            </a:r>
            <a:r>
              <a:rPr lang="en-US" sz="3600" b="1" i="1" u="sng" dirty="0">
                <a:solidFill>
                  <a:schemeClr val="bg1"/>
                </a:solidFill>
              </a:rPr>
              <a:t>quantify</a:t>
            </a:r>
            <a:r>
              <a:rPr lang="en-US" sz="3600" b="1" i="1" dirty="0">
                <a:solidFill>
                  <a:schemeClr val="bg1"/>
                </a:solidFill>
              </a:rPr>
              <a:t> AMR genes</a:t>
            </a:r>
          </a:p>
          <a:p>
            <a:endParaRPr lang="en-US" sz="3600" b="1" i="1" dirty="0">
              <a:solidFill>
                <a:schemeClr val="bg1"/>
              </a:solidFill>
            </a:endParaRPr>
          </a:p>
          <a:p>
            <a:r>
              <a:rPr lang="en-US" sz="3600" b="1" i="1" dirty="0">
                <a:solidFill>
                  <a:schemeClr val="bg1"/>
                </a:solidFill>
              </a:rPr>
              <a:t>To do that, we must </a:t>
            </a:r>
            <a:r>
              <a:rPr lang="en-US" sz="3600" b="1" i="1" u="sng" dirty="0">
                <a:solidFill>
                  <a:schemeClr val="bg1"/>
                </a:solidFill>
              </a:rPr>
              <a:t>find</a:t>
            </a:r>
            <a:r>
              <a:rPr lang="en-US" sz="3600" b="1" i="1" dirty="0">
                <a:solidFill>
                  <a:schemeClr val="bg1"/>
                </a:solidFill>
              </a:rPr>
              <a:t> and </a:t>
            </a:r>
            <a:r>
              <a:rPr lang="en-US" sz="3600" b="1" i="1" u="sng" dirty="0">
                <a:solidFill>
                  <a:schemeClr val="bg1"/>
                </a:solidFill>
              </a:rPr>
              <a:t>count</a:t>
            </a:r>
            <a:r>
              <a:rPr lang="en-US" sz="3600" b="1" i="1" dirty="0">
                <a:solidFill>
                  <a:schemeClr val="bg1"/>
                </a:solidFill>
              </a:rPr>
              <a:t> AMR genes in metagenomic data</a:t>
            </a: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74D45B9E-1863-FE40-977B-2E540C407410}"/>
              </a:ext>
            </a:extLst>
          </p:cNvPr>
          <p:cNvSpPr/>
          <p:nvPr/>
        </p:nvSpPr>
        <p:spPr>
          <a:xfrm>
            <a:off x="5653755" y="3131892"/>
            <a:ext cx="484632" cy="6261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ADDFEA7D-0CDB-9746-A1BE-C0375A9586AA}"/>
              </a:ext>
            </a:extLst>
          </p:cNvPr>
          <p:cNvSpPr/>
          <p:nvPr/>
        </p:nvSpPr>
        <p:spPr>
          <a:xfrm>
            <a:off x="5664959" y="4227162"/>
            <a:ext cx="484632" cy="6261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606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BDA792CA-ED8F-8C43-BDA8-99378B14ACA0}"/>
              </a:ext>
            </a:extLst>
          </p:cNvPr>
          <p:cNvSpPr/>
          <p:nvPr/>
        </p:nvSpPr>
        <p:spPr>
          <a:xfrm>
            <a:off x="8808719" y="2069267"/>
            <a:ext cx="3716901" cy="51137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AMR gene reference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08F31DD-AAF4-B846-BC47-B713C644E8EE}"/>
              </a:ext>
            </a:extLst>
          </p:cNvPr>
          <p:cNvSpPr/>
          <p:nvPr/>
        </p:nvSpPr>
        <p:spPr>
          <a:xfrm>
            <a:off x="558799" y="2251988"/>
            <a:ext cx="8249920" cy="18657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75F55FA-4E5C-344A-A26C-A731D9D39F53}"/>
              </a:ext>
            </a:extLst>
          </p:cNvPr>
          <p:cNvSpPr/>
          <p:nvPr/>
        </p:nvSpPr>
        <p:spPr>
          <a:xfrm>
            <a:off x="1341593" y="260258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65CD606-D500-384F-BBF3-FB18ACB456C6}"/>
              </a:ext>
            </a:extLst>
          </p:cNvPr>
          <p:cNvSpPr/>
          <p:nvPr/>
        </p:nvSpPr>
        <p:spPr>
          <a:xfrm>
            <a:off x="1966433" y="2949496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58EBA5B-60A6-DF46-A6A0-B95BCE7EE77D}"/>
              </a:ext>
            </a:extLst>
          </p:cNvPr>
          <p:cNvSpPr/>
          <p:nvPr/>
        </p:nvSpPr>
        <p:spPr>
          <a:xfrm>
            <a:off x="1031713" y="3266405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D443AE7-B3B9-8542-9B26-61D27C2F4930}"/>
              </a:ext>
            </a:extLst>
          </p:cNvPr>
          <p:cNvSpPr/>
          <p:nvPr/>
        </p:nvSpPr>
        <p:spPr>
          <a:xfrm>
            <a:off x="7634012" y="2651763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5A72C255-7CA2-3F49-A84E-16BA93F9C3DA}"/>
              </a:ext>
            </a:extLst>
          </p:cNvPr>
          <p:cNvSpPr/>
          <p:nvPr/>
        </p:nvSpPr>
        <p:spPr>
          <a:xfrm>
            <a:off x="9406695" y="3283667"/>
            <a:ext cx="2886906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Alignment Pile-up</a:t>
            </a:r>
          </a:p>
        </p:txBody>
      </p:sp>
      <p:sp>
        <p:nvSpPr>
          <p:cNvPr id="72" name="Right Brace 71">
            <a:extLst>
              <a:ext uri="{FF2B5EF4-FFF2-40B4-BE49-F238E27FC236}">
                <a16:creationId xmlns:a16="http://schemas.microsoft.com/office/drawing/2014/main" id="{31DE8492-900D-F74F-B9AD-532BCCA65686}"/>
              </a:ext>
            </a:extLst>
          </p:cNvPr>
          <p:cNvSpPr/>
          <p:nvPr/>
        </p:nvSpPr>
        <p:spPr>
          <a:xfrm>
            <a:off x="9120751" y="2755503"/>
            <a:ext cx="285944" cy="1647593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DB7730-2A12-3541-9815-79C593127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Some examples: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BD40DC1-1251-0D4A-A61B-7880AEC9A064}"/>
              </a:ext>
            </a:extLst>
          </p:cNvPr>
          <p:cNvSpPr/>
          <p:nvPr/>
        </p:nvSpPr>
        <p:spPr>
          <a:xfrm>
            <a:off x="7081993" y="3088464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9FD4D83-7038-9F4C-9EAE-C5197FBCDD0C}"/>
              </a:ext>
            </a:extLst>
          </p:cNvPr>
          <p:cNvSpPr/>
          <p:nvPr/>
        </p:nvSpPr>
        <p:spPr>
          <a:xfrm>
            <a:off x="6477685" y="3502058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024BB56-CE46-5E41-9631-663A9D4D3C37}"/>
              </a:ext>
            </a:extLst>
          </p:cNvPr>
          <p:cNvSpPr/>
          <p:nvPr/>
        </p:nvSpPr>
        <p:spPr>
          <a:xfrm>
            <a:off x="6330626" y="2717791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A0AB6C7-9FB2-8F4D-86D7-92F67826FDB9}"/>
              </a:ext>
            </a:extLst>
          </p:cNvPr>
          <p:cNvSpPr/>
          <p:nvPr/>
        </p:nvSpPr>
        <p:spPr>
          <a:xfrm>
            <a:off x="2475166" y="3340621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7850129-D27D-6346-9272-AFC23C211B29}"/>
              </a:ext>
            </a:extLst>
          </p:cNvPr>
          <p:cNvSpPr/>
          <p:nvPr/>
        </p:nvSpPr>
        <p:spPr>
          <a:xfrm>
            <a:off x="2657313" y="2611936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AFE994-2D3C-EB41-B96D-A6D3A809BADE}"/>
              </a:ext>
            </a:extLst>
          </p:cNvPr>
          <p:cNvSpPr/>
          <p:nvPr/>
        </p:nvSpPr>
        <p:spPr>
          <a:xfrm>
            <a:off x="7639777" y="336769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960C85-5D49-D042-BF15-F56A4C726089}"/>
              </a:ext>
            </a:extLst>
          </p:cNvPr>
          <p:cNvSpPr/>
          <p:nvPr/>
        </p:nvSpPr>
        <p:spPr>
          <a:xfrm>
            <a:off x="7221044" y="3763782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2CD4022-561F-714C-9AE9-5788CD5BA23B}"/>
              </a:ext>
            </a:extLst>
          </p:cNvPr>
          <p:cNvSpPr/>
          <p:nvPr/>
        </p:nvSpPr>
        <p:spPr>
          <a:xfrm>
            <a:off x="6790969" y="406842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D1C2879-58FF-0C47-9855-21CC484799F0}"/>
              </a:ext>
            </a:extLst>
          </p:cNvPr>
          <p:cNvSpPr/>
          <p:nvPr/>
        </p:nvSpPr>
        <p:spPr>
          <a:xfrm>
            <a:off x="1464092" y="358338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3E1048-1B63-B444-B78C-6BCAB73FAC87}"/>
              </a:ext>
            </a:extLst>
          </p:cNvPr>
          <p:cNvSpPr/>
          <p:nvPr/>
        </p:nvSpPr>
        <p:spPr>
          <a:xfrm>
            <a:off x="2189953" y="388706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9B82AF-D8B6-CD4D-925B-5DF127103F87}"/>
              </a:ext>
            </a:extLst>
          </p:cNvPr>
          <p:cNvSpPr/>
          <p:nvPr/>
        </p:nvSpPr>
        <p:spPr>
          <a:xfrm>
            <a:off x="996732" y="3901654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319769-2E09-9A48-8595-F4EED20A5A04}"/>
              </a:ext>
            </a:extLst>
          </p:cNvPr>
          <p:cNvSpPr/>
          <p:nvPr/>
        </p:nvSpPr>
        <p:spPr>
          <a:xfrm>
            <a:off x="947054" y="2905584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16F4D46-8BCD-694C-9FA3-E462FDF3A6BA}"/>
              </a:ext>
            </a:extLst>
          </p:cNvPr>
          <p:cNvSpPr/>
          <p:nvPr/>
        </p:nvSpPr>
        <p:spPr>
          <a:xfrm>
            <a:off x="3812386" y="260258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9904B4-1718-2444-9892-BECEC7EE2128}"/>
              </a:ext>
            </a:extLst>
          </p:cNvPr>
          <p:cNvSpPr/>
          <p:nvPr/>
        </p:nvSpPr>
        <p:spPr>
          <a:xfrm>
            <a:off x="5071506" y="260258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3F2D6F2-2A65-FF41-87B7-FC0F3DA5F708}"/>
              </a:ext>
            </a:extLst>
          </p:cNvPr>
          <p:cNvSpPr/>
          <p:nvPr/>
        </p:nvSpPr>
        <p:spPr>
          <a:xfrm>
            <a:off x="1801899" y="4245251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81AC31-C16B-7C49-90B9-EAEF3381AD88}"/>
              </a:ext>
            </a:extLst>
          </p:cNvPr>
          <p:cNvSpPr/>
          <p:nvPr/>
        </p:nvSpPr>
        <p:spPr>
          <a:xfrm>
            <a:off x="6001854" y="3127434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BA36C95-5F3C-EB4A-9245-9858D5DDAFE8}"/>
              </a:ext>
            </a:extLst>
          </p:cNvPr>
          <p:cNvSpPr/>
          <p:nvPr/>
        </p:nvSpPr>
        <p:spPr>
          <a:xfrm>
            <a:off x="7703538" y="4407833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8642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BDA792CA-ED8F-8C43-BDA8-99378B14ACA0}"/>
              </a:ext>
            </a:extLst>
          </p:cNvPr>
          <p:cNvSpPr/>
          <p:nvPr/>
        </p:nvSpPr>
        <p:spPr>
          <a:xfrm>
            <a:off x="8808719" y="2069267"/>
            <a:ext cx="3716901" cy="51137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AMR gene reference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08F31DD-AAF4-B846-BC47-B713C644E8EE}"/>
              </a:ext>
            </a:extLst>
          </p:cNvPr>
          <p:cNvSpPr/>
          <p:nvPr/>
        </p:nvSpPr>
        <p:spPr>
          <a:xfrm>
            <a:off x="558799" y="2251988"/>
            <a:ext cx="8249920" cy="18657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75F55FA-4E5C-344A-A26C-A731D9D39F53}"/>
              </a:ext>
            </a:extLst>
          </p:cNvPr>
          <p:cNvSpPr/>
          <p:nvPr/>
        </p:nvSpPr>
        <p:spPr>
          <a:xfrm>
            <a:off x="1341593" y="2602587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D443AE7-B3B9-8542-9B26-61D27C2F4930}"/>
              </a:ext>
            </a:extLst>
          </p:cNvPr>
          <p:cNvSpPr/>
          <p:nvPr/>
        </p:nvSpPr>
        <p:spPr>
          <a:xfrm>
            <a:off x="7873999" y="2763364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5A72C255-7CA2-3F49-A84E-16BA93F9C3DA}"/>
              </a:ext>
            </a:extLst>
          </p:cNvPr>
          <p:cNvSpPr/>
          <p:nvPr/>
        </p:nvSpPr>
        <p:spPr>
          <a:xfrm>
            <a:off x="9406695" y="3283667"/>
            <a:ext cx="2886906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Alignment Pile-up</a:t>
            </a:r>
          </a:p>
        </p:txBody>
      </p:sp>
      <p:sp>
        <p:nvSpPr>
          <p:cNvPr id="72" name="Right Brace 71">
            <a:extLst>
              <a:ext uri="{FF2B5EF4-FFF2-40B4-BE49-F238E27FC236}">
                <a16:creationId xmlns:a16="http://schemas.microsoft.com/office/drawing/2014/main" id="{31DE8492-900D-F74F-B9AD-532BCCA65686}"/>
              </a:ext>
            </a:extLst>
          </p:cNvPr>
          <p:cNvSpPr/>
          <p:nvPr/>
        </p:nvSpPr>
        <p:spPr>
          <a:xfrm>
            <a:off x="9120751" y="2755503"/>
            <a:ext cx="285944" cy="1647593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DB7730-2A12-3541-9815-79C593127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Some examples: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9FD4D83-7038-9F4C-9EAE-C5197FBCDD0C}"/>
              </a:ext>
            </a:extLst>
          </p:cNvPr>
          <p:cNvSpPr/>
          <p:nvPr/>
        </p:nvSpPr>
        <p:spPr>
          <a:xfrm>
            <a:off x="4935564" y="2699421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024BB56-CE46-5E41-9631-663A9D4D3C37}"/>
              </a:ext>
            </a:extLst>
          </p:cNvPr>
          <p:cNvSpPr/>
          <p:nvPr/>
        </p:nvSpPr>
        <p:spPr>
          <a:xfrm>
            <a:off x="6147273" y="2580640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7850129-D27D-6346-9272-AFC23C211B29}"/>
              </a:ext>
            </a:extLst>
          </p:cNvPr>
          <p:cNvSpPr/>
          <p:nvPr/>
        </p:nvSpPr>
        <p:spPr>
          <a:xfrm>
            <a:off x="2657313" y="2611936"/>
            <a:ext cx="934720" cy="1828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2526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Disadvantages of alignment: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30200" y="1981200"/>
            <a:ext cx="11531600" cy="438573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Does not provide genomic context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Can be prone to false-positive identification of, e.g., AMR genes.  Solution: Gene Fraction Cutoff (</a:t>
            </a:r>
            <a:r>
              <a:rPr lang="en-US" sz="4000" dirty="0" err="1">
                <a:solidFill>
                  <a:schemeClr val="bg1"/>
                </a:solidFill>
                <a:latin typeface="+mj-lt"/>
              </a:rPr>
              <a:t>ResistomeAnalyzer</a:t>
            </a:r>
            <a:r>
              <a:rPr lang="en-US" sz="4000" dirty="0">
                <a:solidFill>
                  <a:schemeClr val="bg1"/>
                </a:solidFill>
                <a:latin typeface="+mj-lt"/>
              </a:rPr>
              <a:t>)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Must make arbitrary decisions when there are homologous stretches of DNA between reference sequences</a:t>
            </a:r>
          </a:p>
        </p:txBody>
      </p:sp>
    </p:spTree>
    <p:extLst>
      <p:ext uri="{BB962C8B-B14F-4D97-AF65-F5344CB8AC3E}">
        <p14:creationId xmlns:p14="http://schemas.microsoft.com/office/powerpoint/2010/main" val="8166383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AC4AAE4-924C-CD4B-99E7-AA00D3F8A463}"/>
              </a:ext>
            </a:extLst>
          </p:cNvPr>
          <p:cNvSpPr/>
          <p:nvPr/>
        </p:nvSpPr>
        <p:spPr>
          <a:xfrm>
            <a:off x="4970721" y="978195"/>
            <a:ext cx="2344479" cy="404038"/>
          </a:xfrm>
          <a:prstGeom prst="rect">
            <a:avLst/>
          </a:prstGeom>
          <a:noFill/>
          <a:ln w="857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Left Arrow 3">
            <a:extLst>
              <a:ext uri="{FF2B5EF4-FFF2-40B4-BE49-F238E27FC236}">
                <a16:creationId xmlns:a16="http://schemas.microsoft.com/office/drawing/2014/main" id="{C464961E-706E-E64E-B148-3AAB6975EB1F}"/>
              </a:ext>
            </a:extLst>
          </p:cNvPr>
          <p:cNvSpPr/>
          <p:nvPr/>
        </p:nvSpPr>
        <p:spPr>
          <a:xfrm>
            <a:off x="7362152" y="978195"/>
            <a:ext cx="689553" cy="404038"/>
          </a:xfrm>
          <a:prstGeom prst="lef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diagram of a pipeline&#10;&#10;Description automatically generated">
            <a:extLst>
              <a:ext uri="{FF2B5EF4-FFF2-40B4-BE49-F238E27FC236}">
                <a16:creationId xmlns:a16="http://schemas.microsoft.com/office/drawing/2014/main" id="{7AB703E3-4FD4-2944-7EAD-0393B3282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0"/>
            <a:ext cx="5943600" cy="6858000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</p:pic>
      <p:sp>
        <p:nvSpPr>
          <p:cNvPr id="5" name="5-Point Star 4">
            <a:extLst>
              <a:ext uri="{FF2B5EF4-FFF2-40B4-BE49-F238E27FC236}">
                <a16:creationId xmlns:a16="http://schemas.microsoft.com/office/drawing/2014/main" id="{10CBAEAB-7556-94E5-B2E8-D5877CE26587}"/>
              </a:ext>
            </a:extLst>
          </p:cNvPr>
          <p:cNvSpPr/>
          <p:nvPr/>
        </p:nvSpPr>
        <p:spPr>
          <a:xfrm>
            <a:off x="6518529" y="3641651"/>
            <a:ext cx="542260" cy="47846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538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Disadvantages of alignment: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30200" y="1981200"/>
            <a:ext cx="11531600" cy="438573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Does not provide genomic context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Can be prone to false-positive identification of, e.g., AMR genes.  Solution: Gene Fraction Cutoff (</a:t>
            </a:r>
            <a:r>
              <a:rPr lang="en-US" sz="40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ResistomeAnalyzer</a:t>
            </a:r>
            <a:r>
              <a:rPr lang="en-US" sz="40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)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Must make arbitrary assignments when there are homologous stretches of DNA between reference sequences</a:t>
            </a:r>
          </a:p>
        </p:txBody>
      </p:sp>
    </p:spTree>
    <p:extLst>
      <p:ext uri="{BB962C8B-B14F-4D97-AF65-F5344CB8AC3E}">
        <p14:creationId xmlns:p14="http://schemas.microsoft.com/office/powerpoint/2010/main" val="34471191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C010-1C61-8843-8B13-9993734FFA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Is it really an AMR gene?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2A528CE-870B-1742-BABE-11DF08969653}"/>
              </a:ext>
            </a:extLst>
          </p:cNvPr>
          <p:cNvSpPr/>
          <p:nvPr/>
        </p:nvSpPr>
        <p:spPr>
          <a:xfrm>
            <a:off x="5603240" y="548640"/>
            <a:ext cx="240792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 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31B427-8F5D-FD49-9AF9-4252B590FD10}"/>
              </a:ext>
            </a:extLst>
          </p:cNvPr>
          <p:cNvSpPr/>
          <p:nvPr/>
        </p:nvSpPr>
        <p:spPr>
          <a:xfrm>
            <a:off x="650240" y="1239519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0751264-381D-4845-A0A4-218FFB512700}"/>
              </a:ext>
            </a:extLst>
          </p:cNvPr>
          <p:cNvSpPr/>
          <p:nvPr/>
        </p:nvSpPr>
        <p:spPr>
          <a:xfrm>
            <a:off x="914400" y="53848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 1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4C5C57B-A626-7E4E-B6F8-D14E8C4A61F0}"/>
              </a:ext>
            </a:extLst>
          </p:cNvPr>
          <p:cNvSpPr/>
          <p:nvPr/>
        </p:nvSpPr>
        <p:spPr>
          <a:xfrm>
            <a:off x="8801100" y="49784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Reference</a:t>
            </a:r>
          </a:p>
        </p:txBody>
      </p:sp>
      <p:sp>
        <p:nvSpPr>
          <p:cNvPr id="38" name="Right Brace 37">
            <a:extLst>
              <a:ext uri="{FF2B5EF4-FFF2-40B4-BE49-F238E27FC236}">
                <a16:creationId xmlns:a16="http://schemas.microsoft.com/office/drawing/2014/main" id="{DB789010-C355-3242-A204-6C8A31E73EF0}"/>
              </a:ext>
            </a:extLst>
          </p:cNvPr>
          <p:cNvSpPr/>
          <p:nvPr/>
        </p:nvSpPr>
        <p:spPr>
          <a:xfrm>
            <a:off x="8973820" y="212725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2AB669-FC64-D34C-8A40-E51F90ACCBD7}"/>
              </a:ext>
            </a:extLst>
          </p:cNvPr>
          <p:cNvSpPr/>
          <p:nvPr/>
        </p:nvSpPr>
        <p:spPr>
          <a:xfrm>
            <a:off x="2468880" y="1239519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E61BE2-0CC2-FE47-A176-462368B8C072}"/>
              </a:ext>
            </a:extLst>
          </p:cNvPr>
          <p:cNvSpPr/>
          <p:nvPr/>
        </p:nvSpPr>
        <p:spPr>
          <a:xfrm>
            <a:off x="2217420" y="1239519"/>
            <a:ext cx="251460" cy="2032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E13BEF-7515-6B4E-9B39-75D827B10E23}"/>
              </a:ext>
            </a:extLst>
          </p:cNvPr>
          <p:cNvSpPr/>
          <p:nvPr/>
        </p:nvSpPr>
        <p:spPr>
          <a:xfrm>
            <a:off x="5021580" y="1244283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8D595F-458E-7949-B35A-C6851F8EA07A}"/>
              </a:ext>
            </a:extLst>
          </p:cNvPr>
          <p:cNvSpPr/>
          <p:nvPr/>
        </p:nvSpPr>
        <p:spPr>
          <a:xfrm>
            <a:off x="6840220" y="1244283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2B49DB-B466-D748-A77C-31C8CF370B3B}"/>
              </a:ext>
            </a:extLst>
          </p:cNvPr>
          <p:cNvSpPr/>
          <p:nvPr/>
        </p:nvSpPr>
        <p:spPr>
          <a:xfrm>
            <a:off x="6588760" y="1244283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671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C010-1C61-8843-8B13-9993734FFA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Is it really an AMR gene?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2A528CE-870B-1742-BABE-11DF08969653}"/>
              </a:ext>
            </a:extLst>
          </p:cNvPr>
          <p:cNvSpPr/>
          <p:nvPr/>
        </p:nvSpPr>
        <p:spPr>
          <a:xfrm>
            <a:off x="5603240" y="548640"/>
            <a:ext cx="240792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 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31B427-8F5D-FD49-9AF9-4252B590FD10}"/>
              </a:ext>
            </a:extLst>
          </p:cNvPr>
          <p:cNvSpPr/>
          <p:nvPr/>
        </p:nvSpPr>
        <p:spPr>
          <a:xfrm>
            <a:off x="650240" y="1239519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0751264-381D-4845-A0A4-218FFB512700}"/>
              </a:ext>
            </a:extLst>
          </p:cNvPr>
          <p:cNvSpPr/>
          <p:nvPr/>
        </p:nvSpPr>
        <p:spPr>
          <a:xfrm>
            <a:off x="914400" y="53848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 1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4C5C57B-A626-7E4E-B6F8-D14E8C4A61F0}"/>
              </a:ext>
            </a:extLst>
          </p:cNvPr>
          <p:cNvSpPr/>
          <p:nvPr/>
        </p:nvSpPr>
        <p:spPr>
          <a:xfrm>
            <a:off x="8801100" y="49784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Reference</a:t>
            </a:r>
          </a:p>
        </p:txBody>
      </p:sp>
      <p:sp>
        <p:nvSpPr>
          <p:cNvPr id="38" name="Right Brace 37">
            <a:extLst>
              <a:ext uri="{FF2B5EF4-FFF2-40B4-BE49-F238E27FC236}">
                <a16:creationId xmlns:a16="http://schemas.microsoft.com/office/drawing/2014/main" id="{DB789010-C355-3242-A204-6C8A31E73EF0}"/>
              </a:ext>
            </a:extLst>
          </p:cNvPr>
          <p:cNvSpPr/>
          <p:nvPr/>
        </p:nvSpPr>
        <p:spPr>
          <a:xfrm>
            <a:off x="8973820" y="212725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2AB669-FC64-D34C-8A40-E51F90ACCBD7}"/>
              </a:ext>
            </a:extLst>
          </p:cNvPr>
          <p:cNvSpPr/>
          <p:nvPr/>
        </p:nvSpPr>
        <p:spPr>
          <a:xfrm>
            <a:off x="2468880" y="1239519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E61BE2-0CC2-FE47-A176-462368B8C072}"/>
              </a:ext>
            </a:extLst>
          </p:cNvPr>
          <p:cNvSpPr/>
          <p:nvPr/>
        </p:nvSpPr>
        <p:spPr>
          <a:xfrm>
            <a:off x="2217420" y="1239519"/>
            <a:ext cx="251460" cy="2032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E13BEF-7515-6B4E-9B39-75D827B10E23}"/>
              </a:ext>
            </a:extLst>
          </p:cNvPr>
          <p:cNvSpPr/>
          <p:nvPr/>
        </p:nvSpPr>
        <p:spPr>
          <a:xfrm>
            <a:off x="5021580" y="1244283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8D595F-458E-7949-B35A-C6851F8EA07A}"/>
              </a:ext>
            </a:extLst>
          </p:cNvPr>
          <p:cNvSpPr/>
          <p:nvPr/>
        </p:nvSpPr>
        <p:spPr>
          <a:xfrm>
            <a:off x="6840220" y="1244283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2B49DB-B466-D748-A77C-31C8CF370B3B}"/>
              </a:ext>
            </a:extLst>
          </p:cNvPr>
          <p:cNvSpPr/>
          <p:nvPr/>
        </p:nvSpPr>
        <p:spPr>
          <a:xfrm>
            <a:off x="6588760" y="1244283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E4C8F10-9B73-6949-A271-EEC0D340BA2B}"/>
              </a:ext>
            </a:extLst>
          </p:cNvPr>
          <p:cNvSpPr/>
          <p:nvPr/>
        </p:nvSpPr>
        <p:spPr>
          <a:xfrm>
            <a:off x="3647440" y="1767840"/>
            <a:ext cx="4155440" cy="18288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594AB60-580F-7B4B-B6D4-C7D00A0B46AF}"/>
              </a:ext>
            </a:extLst>
          </p:cNvPr>
          <p:cNvSpPr/>
          <p:nvPr/>
        </p:nvSpPr>
        <p:spPr>
          <a:xfrm>
            <a:off x="8737600" y="2333272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Sample</a:t>
            </a:r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A9D1E540-6713-1C44-83DB-F4DA07F6FB4A}"/>
              </a:ext>
            </a:extLst>
          </p:cNvPr>
          <p:cNvSpPr/>
          <p:nvPr/>
        </p:nvSpPr>
        <p:spPr>
          <a:xfrm>
            <a:off x="8910320" y="2048157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B687CE2-ECDB-5641-94A5-279C8C00B17B}"/>
              </a:ext>
            </a:extLst>
          </p:cNvPr>
          <p:cNvGrpSpPr/>
          <p:nvPr/>
        </p:nvGrpSpPr>
        <p:grpSpPr>
          <a:xfrm>
            <a:off x="3982720" y="2463481"/>
            <a:ext cx="2857500" cy="101601"/>
            <a:chOff x="3982720" y="2463481"/>
            <a:chExt cx="3464560" cy="203201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4DFD17A-C9B3-1341-A853-F861B0A64D1D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5A81A79-EEFC-AF45-8A05-58C991852B06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DC9C23A-5EB9-294E-82C9-94DCF67144D9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05A8E51-546A-454E-90CB-595593284A6E}"/>
              </a:ext>
            </a:extLst>
          </p:cNvPr>
          <p:cNvGrpSpPr/>
          <p:nvPr/>
        </p:nvGrpSpPr>
        <p:grpSpPr>
          <a:xfrm>
            <a:off x="4326039" y="2836945"/>
            <a:ext cx="2857500" cy="101601"/>
            <a:chOff x="3982720" y="2463481"/>
            <a:chExt cx="3464560" cy="203201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C149965-F185-AF44-8E5B-2F18AFD05C83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D641B9E-8953-004A-BB06-781D0633FF61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B277056-7E5C-E041-AA74-27554BF45C45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213B43F-2CB5-9A45-848A-152EBA89A362}"/>
              </a:ext>
            </a:extLst>
          </p:cNvPr>
          <p:cNvGrpSpPr/>
          <p:nvPr/>
        </p:nvGrpSpPr>
        <p:grpSpPr>
          <a:xfrm>
            <a:off x="4114800" y="3051349"/>
            <a:ext cx="2857500" cy="101601"/>
            <a:chOff x="3982720" y="2463481"/>
            <a:chExt cx="3464560" cy="203201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DA535DD-24DF-4F45-B546-BD011237BBC8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5C61540-2EDC-1B49-A848-99AA830F1BB4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DDAA397-F8D3-994F-A52D-3BF81797ADB7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7B96A1B-05DD-E844-B3C8-39607A0647B3}"/>
              </a:ext>
            </a:extLst>
          </p:cNvPr>
          <p:cNvGrpSpPr/>
          <p:nvPr/>
        </p:nvGrpSpPr>
        <p:grpSpPr>
          <a:xfrm>
            <a:off x="4618882" y="2622541"/>
            <a:ext cx="2857500" cy="101601"/>
            <a:chOff x="3982720" y="2463481"/>
            <a:chExt cx="3464560" cy="203201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4D68AFF-C124-2C42-A62B-716790A85124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2772A78-5880-504F-A30A-71C22CC61022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A410EDF-BA93-EA4B-8164-DCBA0F10DE69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7A4C196-35C2-E443-A646-B0FF55F5C5D3}"/>
              </a:ext>
            </a:extLst>
          </p:cNvPr>
          <p:cNvGrpSpPr/>
          <p:nvPr/>
        </p:nvGrpSpPr>
        <p:grpSpPr>
          <a:xfrm>
            <a:off x="4547654" y="2200584"/>
            <a:ext cx="2857500" cy="101601"/>
            <a:chOff x="3982720" y="2463481"/>
            <a:chExt cx="3464560" cy="203201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A9DF924-B7DA-6040-A7E8-DD5180E10648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EC848E85-DB15-354D-AF8D-1E8A3BEBED36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22F1BE6-479D-3C40-BA06-6B59CF171455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777331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C010-1C61-8843-8B13-9993734FFA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Is it really an AMR gene?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2A528CE-870B-1742-BABE-11DF08969653}"/>
              </a:ext>
            </a:extLst>
          </p:cNvPr>
          <p:cNvSpPr/>
          <p:nvPr/>
        </p:nvSpPr>
        <p:spPr>
          <a:xfrm>
            <a:off x="5603240" y="548640"/>
            <a:ext cx="240792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 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31B427-8F5D-FD49-9AF9-4252B590FD10}"/>
              </a:ext>
            </a:extLst>
          </p:cNvPr>
          <p:cNvSpPr/>
          <p:nvPr/>
        </p:nvSpPr>
        <p:spPr>
          <a:xfrm>
            <a:off x="650240" y="1239519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0751264-381D-4845-A0A4-218FFB512700}"/>
              </a:ext>
            </a:extLst>
          </p:cNvPr>
          <p:cNvSpPr/>
          <p:nvPr/>
        </p:nvSpPr>
        <p:spPr>
          <a:xfrm>
            <a:off x="914400" y="53848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 1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4C5C57B-A626-7E4E-B6F8-D14E8C4A61F0}"/>
              </a:ext>
            </a:extLst>
          </p:cNvPr>
          <p:cNvSpPr/>
          <p:nvPr/>
        </p:nvSpPr>
        <p:spPr>
          <a:xfrm>
            <a:off x="8801100" y="49784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Reference</a:t>
            </a:r>
          </a:p>
        </p:txBody>
      </p:sp>
      <p:sp>
        <p:nvSpPr>
          <p:cNvPr id="38" name="Right Brace 37">
            <a:extLst>
              <a:ext uri="{FF2B5EF4-FFF2-40B4-BE49-F238E27FC236}">
                <a16:creationId xmlns:a16="http://schemas.microsoft.com/office/drawing/2014/main" id="{DB789010-C355-3242-A204-6C8A31E73EF0}"/>
              </a:ext>
            </a:extLst>
          </p:cNvPr>
          <p:cNvSpPr/>
          <p:nvPr/>
        </p:nvSpPr>
        <p:spPr>
          <a:xfrm>
            <a:off x="8973820" y="212725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2AB669-FC64-D34C-8A40-E51F90ACCBD7}"/>
              </a:ext>
            </a:extLst>
          </p:cNvPr>
          <p:cNvSpPr/>
          <p:nvPr/>
        </p:nvSpPr>
        <p:spPr>
          <a:xfrm>
            <a:off x="2468880" y="1239519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E61BE2-0CC2-FE47-A176-462368B8C072}"/>
              </a:ext>
            </a:extLst>
          </p:cNvPr>
          <p:cNvSpPr/>
          <p:nvPr/>
        </p:nvSpPr>
        <p:spPr>
          <a:xfrm>
            <a:off x="2217420" y="1239519"/>
            <a:ext cx="251460" cy="2032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E13BEF-7515-6B4E-9B39-75D827B10E23}"/>
              </a:ext>
            </a:extLst>
          </p:cNvPr>
          <p:cNvSpPr/>
          <p:nvPr/>
        </p:nvSpPr>
        <p:spPr>
          <a:xfrm>
            <a:off x="5021580" y="1244283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8D595F-458E-7949-B35A-C6851F8EA07A}"/>
              </a:ext>
            </a:extLst>
          </p:cNvPr>
          <p:cNvSpPr/>
          <p:nvPr/>
        </p:nvSpPr>
        <p:spPr>
          <a:xfrm>
            <a:off x="6840220" y="1244283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2B49DB-B466-D748-A77C-31C8CF370B3B}"/>
              </a:ext>
            </a:extLst>
          </p:cNvPr>
          <p:cNvSpPr/>
          <p:nvPr/>
        </p:nvSpPr>
        <p:spPr>
          <a:xfrm>
            <a:off x="6588760" y="1244283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E4C8F10-9B73-6949-A271-EEC0D340BA2B}"/>
              </a:ext>
            </a:extLst>
          </p:cNvPr>
          <p:cNvSpPr/>
          <p:nvPr/>
        </p:nvSpPr>
        <p:spPr>
          <a:xfrm>
            <a:off x="3647440" y="1767840"/>
            <a:ext cx="4155440" cy="18288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594AB60-580F-7B4B-B6D4-C7D00A0B46AF}"/>
              </a:ext>
            </a:extLst>
          </p:cNvPr>
          <p:cNvSpPr/>
          <p:nvPr/>
        </p:nvSpPr>
        <p:spPr>
          <a:xfrm>
            <a:off x="8737600" y="2333272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Sample</a:t>
            </a:r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A9D1E540-6713-1C44-83DB-F4DA07F6FB4A}"/>
              </a:ext>
            </a:extLst>
          </p:cNvPr>
          <p:cNvSpPr/>
          <p:nvPr/>
        </p:nvSpPr>
        <p:spPr>
          <a:xfrm>
            <a:off x="8910320" y="2048157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B687CE2-ECDB-5641-94A5-279C8C00B17B}"/>
              </a:ext>
            </a:extLst>
          </p:cNvPr>
          <p:cNvGrpSpPr/>
          <p:nvPr/>
        </p:nvGrpSpPr>
        <p:grpSpPr>
          <a:xfrm>
            <a:off x="3982720" y="2463481"/>
            <a:ext cx="2857500" cy="101601"/>
            <a:chOff x="3982720" y="2463481"/>
            <a:chExt cx="3464560" cy="203201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4DFD17A-C9B3-1341-A853-F861B0A64D1D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5A81A79-EEFC-AF45-8A05-58C991852B06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DC9C23A-5EB9-294E-82C9-94DCF67144D9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05A8E51-546A-454E-90CB-595593284A6E}"/>
              </a:ext>
            </a:extLst>
          </p:cNvPr>
          <p:cNvGrpSpPr/>
          <p:nvPr/>
        </p:nvGrpSpPr>
        <p:grpSpPr>
          <a:xfrm>
            <a:off x="4326039" y="2836945"/>
            <a:ext cx="2857500" cy="101601"/>
            <a:chOff x="3982720" y="2463481"/>
            <a:chExt cx="3464560" cy="203201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C149965-F185-AF44-8E5B-2F18AFD05C83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D641B9E-8953-004A-BB06-781D0633FF61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B277056-7E5C-E041-AA74-27554BF45C45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213B43F-2CB5-9A45-848A-152EBA89A362}"/>
              </a:ext>
            </a:extLst>
          </p:cNvPr>
          <p:cNvGrpSpPr/>
          <p:nvPr/>
        </p:nvGrpSpPr>
        <p:grpSpPr>
          <a:xfrm>
            <a:off x="4114800" y="3051349"/>
            <a:ext cx="2857500" cy="101601"/>
            <a:chOff x="3982720" y="2463481"/>
            <a:chExt cx="3464560" cy="203201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DA535DD-24DF-4F45-B546-BD011237BBC8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5C61540-2EDC-1B49-A848-99AA830F1BB4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DDAA397-F8D3-994F-A52D-3BF81797ADB7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7B96A1B-05DD-E844-B3C8-39607A0647B3}"/>
              </a:ext>
            </a:extLst>
          </p:cNvPr>
          <p:cNvGrpSpPr/>
          <p:nvPr/>
        </p:nvGrpSpPr>
        <p:grpSpPr>
          <a:xfrm>
            <a:off x="4618882" y="2622541"/>
            <a:ext cx="2857500" cy="101601"/>
            <a:chOff x="3982720" y="2463481"/>
            <a:chExt cx="3464560" cy="203201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4D68AFF-C124-2C42-A62B-716790A85124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2772A78-5880-504F-A30A-71C22CC61022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A410EDF-BA93-EA4B-8164-DCBA0F10DE69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7A4C196-35C2-E443-A646-B0FF55F5C5D3}"/>
              </a:ext>
            </a:extLst>
          </p:cNvPr>
          <p:cNvGrpSpPr/>
          <p:nvPr/>
        </p:nvGrpSpPr>
        <p:grpSpPr>
          <a:xfrm>
            <a:off x="4547654" y="2200584"/>
            <a:ext cx="2857500" cy="101601"/>
            <a:chOff x="3982720" y="2463481"/>
            <a:chExt cx="3464560" cy="203201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A9DF924-B7DA-6040-A7E8-DD5180E10648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EC848E85-DB15-354D-AF8D-1E8A3BEBED36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22F1BE6-479D-3C40-BA06-6B59CF171455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94AC740C-0E85-8B4F-AA01-9F29EFA78FE5}"/>
              </a:ext>
            </a:extLst>
          </p:cNvPr>
          <p:cNvSpPr/>
          <p:nvPr/>
        </p:nvSpPr>
        <p:spPr>
          <a:xfrm>
            <a:off x="8720659" y="367665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Data</a:t>
            </a:r>
          </a:p>
        </p:txBody>
      </p:sp>
      <p:sp>
        <p:nvSpPr>
          <p:cNvPr id="77" name="Right Brace 76">
            <a:extLst>
              <a:ext uri="{FF2B5EF4-FFF2-40B4-BE49-F238E27FC236}">
                <a16:creationId xmlns:a16="http://schemas.microsoft.com/office/drawing/2014/main" id="{A35AC411-2F7D-9943-B880-9C9274A49C67}"/>
              </a:ext>
            </a:extLst>
          </p:cNvPr>
          <p:cNvSpPr/>
          <p:nvPr/>
        </p:nvSpPr>
        <p:spPr>
          <a:xfrm>
            <a:off x="8893379" y="3391535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76D7AB3-ED0B-7640-AF15-9E9C739BF243}"/>
              </a:ext>
            </a:extLst>
          </p:cNvPr>
          <p:cNvSpPr/>
          <p:nvPr/>
        </p:nvSpPr>
        <p:spPr>
          <a:xfrm>
            <a:off x="1787574" y="4241478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F6E7648-9A0E-7A47-B475-AA6A4101B117}"/>
              </a:ext>
            </a:extLst>
          </p:cNvPr>
          <p:cNvSpPr/>
          <p:nvPr/>
        </p:nvSpPr>
        <p:spPr>
          <a:xfrm>
            <a:off x="1536114" y="4241478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9BEDC439-C7D6-7242-ACC9-9CA0DAB5717D}"/>
              </a:ext>
            </a:extLst>
          </p:cNvPr>
          <p:cNvSpPr/>
          <p:nvPr/>
        </p:nvSpPr>
        <p:spPr>
          <a:xfrm>
            <a:off x="507247" y="3993510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A942F76-FB16-5540-8B41-D0DADF7849D1}"/>
              </a:ext>
            </a:extLst>
          </p:cNvPr>
          <p:cNvSpPr/>
          <p:nvPr/>
        </p:nvSpPr>
        <p:spPr>
          <a:xfrm>
            <a:off x="2371935" y="3883008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EB77A317-9044-3E48-B596-92DEB63C2C03}"/>
              </a:ext>
            </a:extLst>
          </p:cNvPr>
          <p:cNvSpPr/>
          <p:nvPr/>
        </p:nvSpPr>
        <p:spPr>
          <a:xfrm>
            <a:off x="1898857" y="3993509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8876C09-A112-A145-BFD2-0812CC550029}"/>
              </a:ext>
            </a:extLst>
          </p:cNvPr>
          <p:cNvSpPr/>
          <p:nvPr/>
        </p:nvSpPr>
        <p:spPr>
          <a:xfrm>
            <a:off x="2806586" y="4546278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2CA5C07-7978-1743-84F8-760A7410E585}"/>
              </a:ext>
            </a:extLst>
          </p:cNvPr>
          <p:cNvSpPr/>
          <p:nvPr/>
        </p:nvSpPr>
        <p:spPr>
          <a:xfrm>
            <a:off x="3585894" y="4987311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2B74E0DB-B516-4D46-BB9A-88562DF2ABF0}"/>
              </a:ext>
            </a:extLst>
          </p:cNvPr>
          <p:cNvSpPr/>
          <p:nvPr/>
        </p:nvSpPr>
        <p:spPr>
          <a:xfrm>
            <a:off x="3334434" y="4987311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F4F4845-729C-B344-B0EE-F720EC753185}"/>
              </a:ext>
            </a:extLst>
          </p:cNvPr>
          <p:cNvSpPr/>
          <p:nvPr/>
        </p:nvSpPr>
        <p:spPr>
          <a:xfrm>
            <a:off x="7482690" y="4530108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F7A26C9-CD0F-754B-BEA7-1AA9D438936C}"/>
              </a:ext>
            </a:extLst>
          </p:cNvPr>
          <p:cNvSpPr/>
          <p:nvPr/>
        </p:nvSpPr>
        <p:spPr>
          <a:xfrm>
            <a:off x="1017954" y="4726028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EB276283-D986-ED4B-8239-7D93EACB03CC}"/>
              </a:ext>
            </a:extLst>
          </p:cNvPr>
          <p:cNvSpPr/>
          <p:nvPr/>
        </p:nvSpPr>
        <p:spPr>
          <a:xfrm>
            <a:off x="766494" y="4726028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AE1493FE-6405-1B46-8D28-FB788C9372F8}"/>
              </a:ext>
            </a:extLst>
          </p:cNvPr>
          <p:cNvSpPr/>
          <p:nvPr/>
        </p:nvSpPr>
        <p:spPr>
          <a:xfrm>
            <a:off x="4723337" y="4662371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9958D58-4F9D-CE4F-A680-63CE550579CF}"/>
              </a:ext>
            </a:extLst>
          </p:cNvPr>
          <p:cNvSpPr/>
          <p:nvPr/>
        </p:nvSpPr>
        <p:spPr>
          <a:xfrm>
            <a:off x="7188200" y="4820414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90029412-91B7-B547-AD56-76CDA8716D13}"/>
              </a:ext>
            </a:extLst>
          </p:cNvPr>
          <p:cNvSpPr/>
          <p:nvPr/>
        </p:nvSpPr>
        <p:spPr>
          <a:xfrm>
            <a:off x="6936740" y="4820414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C4BD59B-DBDB-CD41-BAEF-FA2C4F35263E}"/>
              </a:ext>
            </a:extLst>
          </p:cNvPr>
          <p:cNvSpPr/>
          <p:nvPr/>
        </p:nvSpPr>
        <p:spPr>
          <a:xfrm>
            <a:off x="6529490" y="3909204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C7C7A67B-5751-E24A-82DB-407281AD6F71}"/>
              </a:ext>
            </a:extLst>
          </p:cNvPr>
          <p:cNvSpPr/>
          <p:nvPr/>
        </p:nvSpPr>
        <p:spPr>
          <a:xfrm>
            <a:off x="4170568" y="4221768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A0292E42-EEFE-4D4E-8DA3-2106DF39574A}"/>
              </a:ext>
            </a:extLst>
          </p:cNvPr>
          <p:cNvSpPr/>
          <p:nvPr/>
        </p:nvSpPr>
        <p:spPr>
          <a:xfrm>
            <a:off x="3919108" y="4221768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DC5406C6-09AC-D744-8F95-DEC9622E7BC7}"/>
              </a:ext>
            </a:extLst>
          </p:cNvPr>
          <p:cNvSpPr/>
          <p:nvPr/>
        </p:nvSpPr>
        <p:spPr>
          <a:xfrm>
            <a:off x="5470071" y="4530109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32AE7184-FED7-1B46-9ED2-00E39EB15D75}"/>
              </a:ext>
            </a:extLst>
          </p:cNvPr>
          <p:cNvSpPr/>
          <p:nvPr/>
        </p:nvSpPr>
        <p:spPr>
          <a:xfrm>
            <a:off x="4723337" y="3909204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8E822B3C-1A51-304D-BA51-B7052D6D99ED}"/>
              </a:ext>
            </a:extLst>
          </p:cNvPr>
          <p:cNvSpPr/>
          <p:nvPr/>
        </p:nvSpPr>
        <p:spPr>
          <a:xfrm>
            <a:off x="4471877" y="3909204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D932E51-05C5-064F-A9BD-17EBB98211D1}"/>
              </a:ext>
            </a:extLst>
          </p:cNvPr>
          <p:cNvSpPr/>
          <p:nvPr/>
        </p:nvSpPr>
        <p:spPr>
          <a:xfrm>
            <a:off x="6698185" y="4274036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3294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C010-1C61-8843-8B13-9993734FFA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Is it really an AMR gene?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2A528CE-870B-1742-BABE-11DF08969653}"/>
              </a:ext>
            </a:extLst>
          </p:cNvPr>
          <p:cNvSpPr/>
          <p:nvPr/>
        </p:nvSpPr>
        <p:spPr>
          <a:xfrm>
            <a:off x="5603240" y="548640"/>
            <a:ext cx="240792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 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31B427-8F5D-FD49-9AF9-4252B590FD10}"/>
              </a:ext>
            </a:extLst>
          </p:cNvPr>
          <p:cNvSpPr/>
          <p:nvPr/>
        </p:nvSpPr>
        <p:spPr>
          <a:xfrm>
            <a:off x="650240" y="1239519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0751264-381D-4845-A0A4-218FFB512700}"/>
              </a:ext>
            </a:extLst>
          </p:cNvPr>
          <p:cNvSpPr/>
          <p:nvPr/>
        </p:nvSpPr>
        <p:spPr>
          <a:xfrm>
            <a:off x="914400" y="53848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 1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4C5C57B-A626-7E4E-B6F8-D14E8C4A61F0}"/>
              </a:ext>
            </a:extLst>
          </p:cNvPr>
          <p:cNvSpPr/>
          <p:nvPr/>
        </p:nvSpPr>
        <p:spPr>
          <a:xfrm>
            <a:off x="8801100" y="497840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Reference</a:t>
            </a:r>
          </a:p>
        </p:txBody>
      </p:sp>
      <p:sp>
        <p:nvSpPr>
          <p:cNvPr id="38" name="Right Brace 37">
            <a:extLst>
              <a:ext uri="{FF2B5EF4-FFF2-40B4-BE49-F238E27FC236}">
                <a16:creationId xmlns:a16="http://schemas.microsoft.com/office/drawing/2014/main" id="{DB789010-C355-3242-A204-6C8A31E73EF0}"/>
              </a:ext>
            </a:extLst>
          </p:cNvPr>
          <p:cNvSpPr/>
          <p:nvPr/>
        </p:nvSpPr>
        <p:spPr>
          <a:xfrm>
            <a:off x="8973820" y="212725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2AB669-FC64-D34C-8A40-E51F90ACCBD7}"/>
              </a:ext>
            </a:extLst>
          </p:cNvPr>
          <p:cNvSpPr/>
          <p:nvPr/>
        </p:nvSpPr>
        <p:spPr>
          <a:xfrm>
            <a:off x="2468880" y="1239519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E61BE2-0CC2-FE47-A176-462368B8C072}"/>
              </a:ext>
            </a:extLst>
          </p:cNvPr>
          <p:cNvSpPr/>
          <p:nvPr/>
        </p:nvSpPr>
        <p:spPr>
          <a:xfrm>
            <a:off x="2217420" y="1239519"/>
            <a:ext cx="251460" cy="2032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E13BEF-7515-6B4E-9B39-75D827B10E23}"/>
              </a:ext>
            </a:extLst>
          </p:cNvPr>
          <p:cNvSpPr/>
          <p:nvPr/>
        </p:nvSpPr>
        <p:spPr>
          <a:xfrm>
            <a:off x="5021580" y="1244283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8D595F-458E-7949-B35A-C6851F8EA07A}"/>
              </a:ext>
            </a:extLst>
          </p:cNvPr>
          <p:cNvSpPr/>
          <p:nvPr/>
        </p:nvSpPr>
        <p:spPr>
          <a:xfrm>
            <a:off x="6840220" y="1244283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2B49DB-B466-D748-A77C-31C8CF370B3B}"/>
              </a:ext>
            </a:extLst>
          </p:cNvPr>
          <p:cNvSpPr/>
          <p:nvPr/>
        </p:nvSpPr>
        <p:spPr>
          <a:xfrm>
            <a:off x="6588760" y="1244283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E4C8F10-9B73-6949-A271-EEC0D340BA2B}"/>
              </a:ext>
            </a:extLst>
          </p:cNvPr>
          <p:cNvSpPr/>
          <p:nvPr/>
        </p:nvSpPr>
        <p:spPr>
          <a:xfrm>
            <a:off x="3647440" y="1767840"/>
            <a:ext cx="4155440" cy="18288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594AB60-580F-7B4B-B6D4-C7D00A0B46AF}"/>
              </a:ext>
            </a:extLst>
          </p:cNvPr>
          <p:cNvSpPr/>
          <p:nvPr/>
        </p:nvSpPr>
        <p:spPr>
          <a:xfrm>
            <a:off x="8737600" y="2333272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Sample</a:t>
            </a:r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A9D1E540-6713-1C44-83DB-F4DA07F6FB4A}"/>
              </a:ext>
            </a:extLst>
          </p:cNvPr>
          <p:cNvSpPr/>
          <p:nvPr/>
        </p:nvSpPr>
        <p:spPr>
          <a:xfrm>
            <a:off x="8910320" y="2048157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B687CE2-ECDB-5641-94A5-279C8C00B17B}"/>
              </a:ext>
            </a:extLst>
          </p:cNvPr>
          <p:cNvGrpSpPr/>
          <p:nvPr/>
        </p:nvGrpSpPr>
        <p:grpSpPr>
          <a:xfrm>
            <a:off x="3982720" y="2463481"/>
            <a:ext cx="2857500" cy="101601"/>
            <a:chOff x="3982720" y="2463481"/>
            <a:chExt cx="3464560" cy="203201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4DFD17A-C9B3-1341-A853-F861B0A64D1D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5A81A79-EEFC-AF45-8A05-58C991852B06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DC9C23A-5EB9-294E-82C9-94DCF67144D9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05A8E51-546A-454E-90CB-595593284A6E}"/>
              </a:ext>
            </a:extLst>
          </p:cNvPr>
          <p:cNvGrpSpPr/>
          <p:nvPr/>
        </p:nvGrpSpPr>
        <p:grpSpPr>
          <a:xfrm>
            <a:off x="4326039" y="2836945"/>
            <a:ext cx="2857500" cy="101601"/>
            <a:chOff x="3982720" y="2463481"/>
            <a:chExt cx="3464560" cy="203201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C149965-F185-AF44-8E5B-2F18AFD05C83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D641B9E-8953-004A-BB06-781D0633FF61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B277056-7E5C-E041-AA74-27554BF45C45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213B43F-2CB5-9A45-848A-152EBA89A362}"/>
              </a:ext>
            </a:extLst>
          </p:cNvPr>
          <p:cNvGrpSpPr/>
          <p:nvPr/>
        </p:nvGrpSpPr>
        <p:grpSpPr>
          <a:xfrm>
            <a:off x="4114800" y="3051349"/>
            <a:ext cx="2857500" cy="101601"/>
            <a:chOff x="3982720" y="2463481"/>
            <a:chExt cx="3464560" cy="203201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DA535DD-24DF-4F45-B546-BD011237BBC8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5C61540-2EDC-1B49-A848-99AA830F1BB4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DDAA397-F8D3-994F-A52D-3BF81797ADB7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7B96A1B-05DD-E844-B3C8-39607A0647B3}"/>
              </a:ext>
            </a:extLst>
          </p:cNvPr>
          <p:cNvGrpSpPr/>
          <p:nvPr/>
        </p:nvGrpSpPr>
        <p:grpSpPr>
          <a:xfrm>
            <a:off x="4618882" y="2622541"/>
            <a:ext cx="2857500" cy="101601"/>
            <a:chOff x="3982720" y="2463481"/>
            <a:chExt cx="3464560" cy="203201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4D68AFF-C124-2C42-A62B-716790A85124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2772A78-5880-504F-A30A-71C22CC61022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A410EDF-BA93-EA4B-8164-DCBA0F10DE69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7A4C196-35C2-E443-A646-B0FF55F5C5D3}"/>
              </a:ext>
            </a:extLst>
          </p:cNvPr>
          <p:cNvGrpSpPr/>
          <p:nvPr/>
        </p:nvGrpSpPr>
        <p:grpSpPr>
          <a:xfrm>
            <a:off x="4547654" y="2200584"/>
            <a:ext cx="2857500" cy="101601"/>
            <a:chOff x="3982720" y="2463481"/>
            <a:chExt cx="3464560" cy="203201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A9DF924-B7DA-6040-A7E8-DD5180E10648}"/>
                </a:ext>
              </a:extLst>
            </p:cNvPr>
            <p:cNvSpPr/>
            <p:nvPr/>
          </p:nvSpPr>
          <p:spPr>
            <a:xfrm>
              <a:off x="398272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EC848E85-DB15-354D-AF8D-1E8A3BEBED36}"/>
                </a:ext>
              </a:extLst>
            </p:cNvPr>
            <p:cNvSpPr/>
            <p:nvPr/>
          </p:nvSpPr>
          <p:spPr>
            <a:xfrm>
              <a:off x="5801360" y="246348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22F1BE6-479D-3C40-BA06-6B59CF171455}"/>
                </a:ext>
              </a:extLst>
            </p:cNvPr>
            <p:cNvSpPr/>
            <p:nvPr/>
          </p:nvSpPr>
          <p:spPr>
            <a:xfrm>
              <a:off x="5549900" y="246348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94AC740C-0E85-8B4F-AA01-9F29EFA78FE5}"/>
              </a:ext>
            </a:extLst>
          </p:cNvPr>
          <p:cNvSpPr/>
          <p:nvPr/>
        </p:nvSpPr>
        <p:spPr>
          <a:xfrm>
            <a:off x="8527544" y="3958137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Data</a:t>
            </a:r>
          </a:p>
        </p:txBody>
      </p:sp>
      <p:sp>
        <p:nvSpPr>
          <p:cNvPr id="77" name="Right Brace 76">
            <a:extLst>
              <a:ext uri="{FF2B5EF4-FFF2-40B4-BE49-F238E27FC236}">
                <a16:creationId xmlns:a16="http://schemas.microsoft.com/office/drawing/2014/main" id="{A35AC411-2F7D-9943-B880-9C9274A49C67}"/>
              </a:ext>
            </a:extLst>
          </p:cNvPr>
          <p:cNvSpPr/>
          <p:nvPr/>
        </p:nvSpPr>
        <p:spPr>
          <a:xfrm>
            <a:off x="8895093" y="3649097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FBC1E1B-07E8-F44D-A5DE-316271B77B4E}"/>
              </a:ext>
            </a:extLst>
          </p:cNvPr>
          <p:cNvGrpSpPr/>
          <p:nvPr/>
        </p:nvGrpSpPr>
        <p:grpSpPr>
          <a:xfrm>
            <a:off x="507248" y="3883008"/>
            <a:ext cx="8196944" cy="964582"/>
            <a:chOff x="507247" y="3883008"/>
            <a:chExt cx="8621363" cy="1307504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F76D7AB3-ED0B-7640-AF15-9E9C739BF243}"/>
                </a:ext>
              </a:extLst>
            </p:cNvPr>
            <p:cNvSpPr/>
            <p:nvPr/>
          </p:nvSpPr>
          <p:spPr>
            <a:xfrm>
              <a:off x="1787574" y="4241478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EF6E7648-9A0E-7A47-B475-AA6A4101B117}"/>
                </a:ext>
              </a:extLst>
            </p:cNvPr>
            <p:cNvSpPr/>
            <p:nvPr/>
          </p:nvSpPr>
          <p:spPr>
            <a:xfrm>
              <a:off x="3111650" y="4241478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BEDC439-C7D6-7242-ACC9-9CA0DAB5717D}"/>
                </a:ext>
              </a:extLst>
            </p:cNvPr>
            <p:cNvSpPr/>
            <p:nvPr/>
          </p:nvSpPr>
          <p:spPr>
            <a:xfrm>
              <a:off x="507247" y="3993510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A942F76-FB16-5540-8B41-D0DADF7849D1}"/>
                </a:ext>
              </a:extLst>
            </p:cNvPr>
            <p:cNvSpPr/>
            <p:nvPr/>
          </p:nvSpPr>
          <p:spPr>
            <a:xfrm>
              <a:off x="2371935" y="3883008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EB77A317-9044-3E48-B596-92DEB63C2C03}"/>
                </a:ext>
              </a:extLst>
            </p:cNvPr>
            <p:cNvSpPr/>
            <p:nvPr/>
          </p:nvSpPr>
          <p:spPr>
            <a:xfrm>
              <a:off x="1213094" y="3993509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78876C09-A112-A145-BFD2-0812CC550029}"/>
                </a:ext>
              </a:extLst>
            </p:cNvPr>
            <p:cNvSpPr/>
            <p:nvPr/>
          </p:nvSpPr>
          <p:spPr>
            <a:xfrm>
              <a:off x="2806586" y="4546278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62CA5C07-7978-1743-84F8-760A7410E585}"/>
                </a:ext>
              </a:extLst>
            </p:cNvPr>
            <p:cNvSpPr/>
            <p:nvPr/>
          </p:nvSpPr>
          <p:spPr>
            <a:xfrm>
              <a:off x="3585894" y="498731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2B74E0DB-B516-4D46-BB9A-88562DF2ABF0}"/>
                </a:ext>
              </a:extLst>
            </p:cNvPr>
            <p:cNvSpPr/>
            <p:nvPr/>
          </p:nvSpPr>
          <p:spPr>
            <a:xfrm>
              <a:off x="4678151" y="4987311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FF4F4845-729C-B344-B0EE-F720EC753185}"/>
                </a:ext>
              </a:extLst>
            </p:cNvPr>
            <p:cNvSpPr/>
            <p:nvPr/>
          </p:nvSpPr>
          <p:spPr>
            <a:xfrm>
              <a:off x="7482690" y="4530108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DF7A26C9-CD0F-754B-BEA7-1AA9D438936C}"/>
                </a:ext>
              </a:extLst>
            </p:cNvPr>
            <p:cNvSpPr/>
            <p:nvPr/>
          </p:nvSpPr>
          <p:spPr>
            <a:xfrm>
              <a:off x="1017954" y="4726028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B276283-D986-ED4B-8239-7D93EACB03CC}"/>
                </a:ext>
              </a:extLst>
            </p:cNvPr>
            <p:cNvSpPr/>
            <p:nvPr/>
          </p:nvSpPr>
          <p:spPr>
            <a:xfrm>
              <a:off x="766494" y="4726028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E1493FE-6405-1B46-8D28-FB788C9372F8}"/>
                </a:ext>
              </a:extLst>
            </p:cNvPr>
            <p:cNvSpPr/>
            <p:nvPr/>
          </p:nvSpPr>
          <p:spPr>
            <a:xfrm>
              <a:off x="4723337" y="4662371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B9958D58-4F9D-CE4F-A680-63CE550579CF}"/>
                </a:ext>
              </a:extLst>
            </p:cNvPr>
            <p:cNvSpPr/>
            <p:nvPr/>
          </p:nvSpPr>
          <p:spPr>
            <a:xfrm>
              <a:off x="7188200" y="4820414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0029412-91B7-B547-AD56-76CDA8716D13}"/>
                </a:ext>
              </a:extLst>
            </p:cNvPr>
            <p:cNvSpPr/>
            <p:nvPr/>
          </p:nvSpPr>
          <p:spPr>
            <a:xfrm>
              <a:off x="7717641" y="4820412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C4BD59B-DBDB-CD41-BAEF-FA2C4F35263E}"/>
                </a:ext>
              </a:extLst>
            </p:cNvPr>
            <p:cNvSpPr/>
            <p:nvPr/>
          </p:nvSpPr>
          <p:spPr>
            <a:xfrm>
              <a:off x="6529490" y="3909204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C7C7A67B-5751-E24A-82DB-407281AD6F71}"/>
                </a:ext>
              </a:extLst>
            </p:cNvPr>
            <p:cNvSpPr/>
            <p:nvPr/>
          </p:nvSpPr>
          <p:spPr>
            <a:xfrm>
              <a:off x="4170568" y="4221768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A0292E42-EEFE-4D4E-8DA3-2106DF39574A}"/>
                </a:ext>
              </a:extLst>
            </p:cNvPr>
            <p:cNvSpPr/>
            <p:nvPr/>
          </p:nvSpPr>
          <p:spPr>
            <a:xfrm>
              <a:off x="5218611" y="4221768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DC5406C6-09AC-D744-8F95-DEC9622E7BC7}"/>
                </a:ext>
              </a:extLst>
            </p:cNvPr>
            <p:cNvSpPr/>
            <p:nvPr/>
          </p:nvSpPr>
          <p:spPr>
            <a:xfrm>
              <a:off x="5470071" y="4530109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AE7184-FED7-1B46-9ED2-00E39EB15D75}"/>
                </a:ext>
              </a:extLst>
            </p:cNvPr>
            <p:cNvSpPr/>
            <p:nvPr/>
          </p:nvSpPr>
          <p:spPr>
            <a:xfrm>
              <a:off x="4723337" y="3909204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8E822B3C-1A51-304D-BA51-B7052D6D99ED}"/>
                </a:ext>
              </a:extLst>
            </p:cNvPr>
            <p:cNvSpPr/>
            <p:nvPr/>
          </p:nvSpPr>
          <p:spPr>
            <a:xfrm>
              <a:off x="4831772" y="3909205"/>
              <a:ext cx="251460" cy="2032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8D932E51-05C5-064F-A9BD-17EBB98211D1}"/>
                </a:ext>
              </a:extLst>
            </p:cNvPr>
            <p:cNvSpPr/>
            <p:nvPr/>
          </p:nvSpPr>
          <p:spPr>
            <a:xfrm>
              <a:off x="6698185" y="4274036"/>
              <a:ext cx="1645920" cy="2032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FD25ACE0-9915-6F4C-BEAD-196C9A18AC85}"/>
              </a:ext>
            </a:extLst>
          </p:cNvPr>
          <p:cNvSpPr/>
          <p:nvPr/>
        </p:nvSpPr>
        <p:spPr>
          <a:xfrm>
            <a:off x="8704191" y="5648642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i="1" dirty="0">
                <a:solidFill>
                  <a:schemeClr val="bg1"/>
                </a:solidFill>
                <a:latin typeface="+mj-lt"/>
              </a:rPr>
              <a:t>Alignment</a:t>
            </a:r>
          </a:p>
        </p:txBody>
      </p:sp>
      <p:sp>
        <p:nvSpPr>
          <p:cNvPr id="68" name="Right Brace 67">
            <a:extLst>
              <a:ext uri="{FF2B5EF4-FFF2-40B4-BE49-F238E27FC236}">
                <a16:creationId xmlns:a16="http://schemas.microsoft.com/office/drawing/2014/main" id="{5C97352E-04A4-4949-A15B-3C7B470EECB1}"/>
              </a:ext>
            </a:extLst>
          </p:cNvPr>
          <p:cNvSpPr/>
          <p:nvPr/>
        </p:nvSpPr>
        <p:spPr>
          <a:xfrm>
            <a:off x="8876911" y="5363527"/>
            <a:ext cx="289560" cy="1209675"/>
          </a:xfrm>
          <a:prstGeom prst="rightBrace">
            <a:avLst>
              <a:gd name="adj1" fmla="val 30284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30F2FEC4-D866-2C4C-8A77-291EBFF79EF8}"/>
              </a:ext>
            </a:extLst>
          </p:cNvPr>
          <p:cNvSpPr/>
          <p:nvPr/>
        </p:nvSpPr>
        <p:spPr>
          <a:xfrm>
            <a:off x="5768340" y="5028178"/>
            <a:ext cx="240792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 2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27E7A26-4014-254A-9400-080A23266066}"/>
              </a:ext>
            </a:extLst>
          </p:cNvPr>
          <p:cNvSpPr/>
          <p:nvPr/>
        </p:nvSpPr>
        <p:spPr>
          <a:xfrm>
            <a:off x="815340" y="5719057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F3E2420F-0D42-AA4F-BD38-FDAC1F2F185A}"/>
              </a:ext>
            </a:extLst>
          </p:cNvPr>
          <p:cNvSpPr/>
          <p:nvPr/>
        </p:nvSpPr>
        <p:spPr>
          <a:xfrm>
            <a:off x="1079500" y="5018018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AMR gene 1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64CD96D-8F34-5A4F-83D5-3EDD114323F1}"/>
              </a:ext>
            </a:extLst>
          </p:cNvPr>
          <p:cNvSpPr/>
          <p:nvPr/>
        </p:nvSpPr>
        <p:spPr>
          <a:xfrm>
            <a:off x="2633980" y="5719057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EC8755FA-8C96-D148-9562-F3DDD0F20796}"/>
              </a:ext>
            </a:extLst>
          </p:cNvPr>
          <p:cNvSpPr/>
          <p:nvPr/>
        </p:nvSpPr>
        <p:spPr>
          <a:xfrm>
            <a:off x="2382520" y="5719057"/>
            <a:ext cx="251460" cy="2032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AD11E29-6BE4-6F46-9B57-B158914CBFAD}"/>
              </a:ext>
            </a:extLst>
          </p:cNvPr>
          <p:cNvSpPr/>
          <p:nvPr/>
        </p:nvSpPr>
        <p:spPr>
          <a:xfrm>
            <a:off x="5186680" y="5723821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42C7F83A-52F2-2E43-9E53-3C4730A80B13}"/>
              </a:ext>
            </a:extLst>
          </p:cNvPr>
          <p:cNvSpPr/>
          <p:nvPr/>
        </p:nvSpPr>
        <p:spPr>
          <a:xfrm>
            <a:off x="7005320" y="5723821"/>
            <a:ext cx="1645920" cy="2032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C39B039A-58D4-9346-9DA9-71D3A1B95484}"/>
              </a:ext>
            </a:extLst>
          </p:cNvPr>
          <p:cNvSpPr/>
          <p:nvPr/>
        </p:nvSpPr>
        <p:spPr>
          <a:xfrm>
            <a:off x="6753860" y="5723821"/>
            <a:ext cx="251460" cy="2032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DCA4259-1385-C343-B724-471D4BA3770D}"/>
              </a:ext>
            </a:extLst>
          </p:cNvPr>
          <p:cNvSpPr/>
          <p:nvPr/>
        </p:nvSpPr>
        <p:spPr>
          <a:xfrm>
            <a:off x="3946185" y="6521898"/>
            <a:ext cx="1564893" cy="1499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FADF1AE2-47C1-4640-89F6-20A6770C633C}"/>
              </a:ext>
            </a:extLst>
          </p:cNvPr>
          <p:cNvCxnSpPr>
            <a:cxnSpLocks/>
            <a:stCxn id="101" idx="3"/>
          </p:cNvCxnSpPr>
          <p:nvPr/>
        </p:nvCxnSpPr>
        <p:spPr>
          <a:xfrm flipV="1">
            <a:off x="5511078" y="5922258"/>
            <a:ext cx="650381" cy="674594"/>
          </a:xfrm>
          <a:prstGeom prst="curvedConnector2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DEBA1A7C-2E4A-FF41-A0B7-58F56EE25290}"/>
              </a:ext>
            </a:extLst>
          </p:cNvPr>
          <p:cNvCxnSpPr>
            <a:cxnSpLocks/>
            <a:stCxn id="101" idx="1"/>
          </p:cNvCxnSpPr>
          <p:nvPr/>
        </p:nvCxnSpPr>
        <p:spPr>
          <a:xfrm rot="10800000">
            <a:off x="3195257" y="5922258"/>
            <a:ext cx="750929" cy="674594"/>
          </a:xfrm>
          <a:prstGeom prst="curvedConnector3">
            <a:avLst>
              <a:gd name="adj1" fmla="val 104864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F0E30AC-C976-5843-A3D7-4EA517DE38B0}"/>
              </a:ext>
            </a:extLst>
          </p:cNvPr>
          <p:cNvSpPr/>
          <p:nvPr/>
        </p:nvSpPr>
        <p:spPr>
          <a:xfrm>
            <a:off x="3210981" y="5648642"/>
            <a:ext cx="3035300" cy="78232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6000" b="1" dirty="0">
                <a:ln>
                  <a:solidFill>
                    <a:schemeClr val="accent4">
                      <a:lumMod val="60000"/>
                      <a:lumOff val="40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273781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C6414-72E3-CF47-8163-26FD5EB77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NOTE that this same phenomenon happens for taxonomic assignments (more on this later)</a:t>
            </a:r>
          </a:p>
        </p:txBody>
      </p:sp>
    </p:spTree>
    <p:extLst>
      <p:ext uri="{BB962C8B-B14F-4D97-AF65-F5344CB8AC3E}">
        <p14:creationId xmlns:p14="http://schemas.microsoft.com/office/powerpoint/2010/main" val="259615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Remember, that for all of the options we will cover today, it all comes down to matching</a:t>
            </a:r>
            <a:r>
              <a:rPr lang="is-IS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2273942" y="3168896"/>
            <a:ext cx="7644115" cy="17417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b="1" i="1" dirty="0">
                <a:solidFill>
                  <a:schemeClr val="bg1"/>
                </a:solidFill>
              </a:rPr>
              <a:t>(And that’s why the databases are so important!)</a:t>
            </a:r>
          </a:p>
        </p:txBody>
      </p:sp>
    </p:spTree>
    <p:extLst>
      <p:ext uri="{BB962C8B-B14F-4D97-AF65-F5344CB8AC3E}">
        <p14:creationId xmlns:p14="http://schemas.microsoft.com/office/powerpoint/2010/main" val="16631718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C6414-72E3-CF47-8163-26FD5EB77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can we do?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6A271FB-FE07-8748-A25E-D54E6B25AFBB}"/>
              </a:ext>
            </a:extLst>
          </p:cNvPr>
          <p:cNvSpPr/>
          <p:nvPr/>
        </p:nvSpPr>
        <p:spPr>
          <a:xfrm>
            <a:off x="1484236" y="1951945"/>
            <a:ext cx="9869564" cy="465931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Default of the aligner = random assignment</a:t>
            </a:r>
          </a:p>
          <a:p>
            <a:endParaRPr lang="en-US" sz="3600" dirty="0">
              <a:solidFill>
                <a:schemeClr val="bg1"/>
              </a:solidFill>
              <a:latin typeface="+mj-lt"/>
            </a:endParaRPr>
          </a:p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You can also force aligner to output </a:t>
            </a:r>
            <a:r>
              <a:rPr lang="en-US" sz="3600" b="1" i="1" dirty="0">
                <a:solidFill>
                  <a:schemeClr val="bg1"/>
                </a:solidFill>
                <a:latin typeface="+mj-lt"/>
              </a:rPr>
              <a:t>all possible alignments </a:t>
            </a:r>
            <a:r>
              <a:rPr lang="en-US" sz="3600" dirty="0">
                <a:solidFill>
                  <a:schemeClr val="bg1"/>
                </a:solidFill>
                <a:latin typeface="+mj-lt"/>
              </a:rPr>
              <a:t>(but this means you will “double count”)</a:t>
            </a:r>
          </a:p>
          <a:p>
            <a:endParaRPr lang="en-US" sz="3600" dirty="0">
              <a:solidFill>
                <a:schemeClr val="bg1"/>
              </a:solidFill>
              <a:latin typeface="+mj-lt"/>
            </a:endParaRPr>
          </a:p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You can ”sidestep” the issue by conducting your analyses at a “higher level” – more on this later!</a:t>
            </a:r>
          </a:p>
        </p:txBody>
      </p:sp>
    </p:spTree>
    <p:extLst>
      <p:ext uri="{BB962C8B-B14F-4D97-AF65-F5344CB8AC3E}">
        <p14:creationId xmlns:p14="http://schemas.microsoft.com/office/powerpoint/2010/main" val="3227375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Today, we will cover 2 options: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18569" y="1690688"/>
            <a:ext cx="9869564" cy="465931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Assembly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Alignment</a:t>
            </a:r>
          </a:p>
        </p:txBody>
      </p:sp>
    </p:spTree>
    <p:extLst>
      <p:ext uri="{BB962C8B-B14F-4D97-AF65-F5344CB8AC3E}">
        <p14:creationId xmlns:p14="http://schemas.microsoft.com/office/powerpoint/2010/main" val="934995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Today, we will cover 2 options: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018569" y="1690688"/>
            <a:ext cx="9869564" cy="465931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Assembly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Alignment</a:t>
            </a:r>
          </a:p>
        </p:txBody>
      </p:sp>
    </p:spTree>
    <p:extLst>
      <p:ext uri="{BB962C8B-B14F-4D97-AF65-F5344CB8AC3E}">
        <p14:creationId xmlns:p14="http://schemas.microsoft.com/office/powerpoint/2010/main" val="1131664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562" y="245855"/>
            <a:ext cx="11755908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Assembly involves “assembling” the short-read data into longer stretches of DNA called “contigs”, using </a:t>
            </a:r>
            <a:r>
              <a:rPr lang="en-US" i="1" dirty="0">
                <a:solidFill>
                  <a:schemeClr val="bg1"/>
                </a:solidFill>
              </a:rPr>
              <a:t>k</a:t>
            </a:r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mers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666" y="1690688"/>
            <a:ext cx="8974667" cy="480261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3236" y="6488668"/>
            <a:ext cx="53751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Image source: http://</a:t>
            </a:r>
            <a:r>
              <a:rPr lang="en-US" sz="1400" dirty="0" err="1">
                <a:solidFill>
                  <a:schemeClr val="bg1"/>
                </a:solidFill>
              </a:rPr>
              <a:t>www.homolog.us</a:t>
            </a:r>
            <a:r>
              <a:rPr lang="en-US" sz="1400" dirty="0">
                <a:solidFill>
                  <a:schemeClr val="bg1"/>
                </a:solidFill>
              </a:rPr>
              <a:t>/Tutorials/</a:t>
            </a:r>
            <a:r>
              <a:rPr lang="en-US" sz="1400" dirty="0" err="1">
                <a:solidFill>
                  <a:schemeClr val="bg1"/>
                </a:solidFill>
              </a:rPr>
              <a:t>index.php?p</a:t>
            </a:r>
            <a:r>
              <a:rPr lang="en-US" sz="1400" dirty="0">
                <a:solidFill>
                  <a:schemeClr val="bg1"/>
                </a:solidFill>
              </a:rPr>
              <a:t>=2.1&amp;s=1</a:t>
            </a:r>
          </a:p>
        </p:txBody>
      </p:sp>
    </p:spTree>
    <p:extLst>
      <p:ext uri="{BB962C8B-B14F-4D97-AF65-F5344CB8AC3E}">
        <p14:creationId xmlns:p14="http://schemas.microsoft.com/office/powerpoint/2010/main" val="519922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042" y="0"/>
            <a:ext cx="10250557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This quickly gets messy</a:t>
            </a:r>
            <a:r>
              <a:rPr lang="is-IS" dirty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535" y="973263"/>
            <a:ext cx="8659847" cy="5829527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10140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Benefit of assembly: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93040" y="1964266"/>
            <a:ext cx="11846560" cy="438573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It can enable reconstruction of entire genomes – but not generally for metagenomic data</a:t>
            </a:r>
          </a:p>
          <a:p>
            <a:endParaRPr lang="en-US" sz="4000" dirty="0">
              <a:solidFill>
                <a:schemeClr val="bg1"/>
              </a:solidFill>
              <a:latin typeface="+mj-lt"/>
            </a:endParaRPr>
          </a:p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It can provide “genomic context” – but this is tricky for metagenomic data</a:t>
            </a:r>
          </a:p>
        </p:txBody>
      </p:sp>
    </p:spTree>
    <p:extLst>
      <p:ext uri="{BB962C8B-B14F-4D97-AF65-F5344CB8AC3E}">
        <p14:creationId xmlns:p14="http://schemas.microsoft.com/office/powerpoint/2010/main" val="1242664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5376</TotalTime>
  <Words>1018</Words>
  <Application>Microsoft Macintosh PowerPoint</Application>
  <PresentationFormat>Widescreen</PresentationFormat>
  <Paragraphs>170</Paragraphs>
  <Slides>40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Calibri Light</vt:lpstr>
      <vt:lpstr>Office Theme</vt:lpstr>
      <vt:lpstr>Approaches for detecting AMR sequences within metagenomic data</vt:lpstr>
      <vt:lpstr>PowerPoint Presentation</vt:lpstr>
      <vt:lpstr>What is our goal?</vt:lpstr>
      <vt:lpstr>Remember, that for all of the options we will cover today, it all comes down to matching…</vt:lpstr>
      <vt:lpstr>Today, we will cover 2 options:</vt:lpstr>
      <vt:lpstr>Today, we will cover 2 options:</vt:lpstr>
      <vt:lpstr>Assembly involves “assembling” the short-read data into longer stretches of DNA called “contigs”, using k-mers</vt:lpstr>
      <vt:lpstr>This quickly gets messy…</vt:lpstr>
      <vt:lpstr>Benefit of assembly:</vt:lpstr>
      <vt:lpstr>Disadvantages of assembly (for metagenomic data):</vt:lpstr>
      <vt:lpstr>Let’s look briefly at a paper comparing assemblers for metagenomic samples…Specifically, Table S2.</vt:lpstr>
      <vt:lpstr>Disadvantages of assembly (for metagenomic data):</vt:lpstr>
      <vt:lpstr>Disadvantages of assembly (for metagenomic data):</vt:lpstr>
      <vt:lpstr>Once you have the assembly, you then use BLAST (or something similar) to compare contigs to reference database (e.g., MEGARes)</vt:lpstr>
      <vt:lpstr>Today, we will cover 2 options:</vt:lpstr>
      <vt:lpstr>Basic Alignment Approach</vt:lpstr>
      <vt:lpstr>Important characteristics:</vt:lpstr>
      <vt:lpstr>Benefits of alignment:</vt:lpstr>
      <vt:lpstr>Disadvantages of alignment:</vt:lpstr>
      <vt:lpstr>Disadvantages of alignment:</vt:lpstr>
      <vt:lpstr>Is it really an AMR gene?</vt:lpstr>
      <vt:lpstr>Is it really an AMR gene?</vt:lpstr>
      <vt:lpstr>Is it really an AMR gene?</vt:lpstr>
      <vt:lpstr>Is it really an AMR gene?</vt:lpstr>
      <vt:lpstr>Is it really an AMR gene?</vt:lpstr>
      <vt:lpstr>So what do we do about this?</vt:lpstr>
      <vt:lpstr>Some examples:</vt:lpstr>
      <vt:lpstr>Some examples:</vt:lpstr>
      <vt:lpstr>Some examples:</vt:lpstr>
      <vt:lpstr>Some examples:</vt:lpstr>
      <vt:lpstr>Some examples:</vt:lpstr>
      <vt:lpstr>Disadvantages of alignment:</vt:lpstr>
      <vt:lpstr>PowerPoint Presentation</vt:lpstr>
      <vt:lpstr>Disadvantages of alignment:</vt:lpstr>
      <vt:lpstr>Is it really an AMR gene?</vt:lpstr>
      <vt:lpstr>Is it really an AMR gene?</vt:lpstr>
      <vt:lpstr>Is it really an AMR gene?</vt:lpstr>
      <vt:lpstr>Is it really an AMR gene?</vt:lpstr>
      <vt:lpstr>NOTE that this same phenomenon happens for taxonomic assignments (more on this later)</vt:lpstr>
      <vt:lpstr>What can we do?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Dealing with ”background” DNA…</dc:title>
  <dc:creator>Microsoft Office User</dc:creator>
  <cp:lastModifiedBy>Noelle Noyes</cp:lastModifiedBy>
  <cp:revision>152</cp:revision>
  <dcterms:created xsi:type="dcterms:W3CDTF">2017-11-14T22:13:55Z</dcterms:created>
  <dcterms:modified xsi:type="dcterms:W3CDTF">2024-06-16T15:03:21Z</dcterms:modified>
</cp:coreProperties>
</file>

<file path=docProps/thumbnail.jpeg>
</file>